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handoutMasterIdLst>
    <p:handoutMasterId r:id="rId30"/>
  </p:handoutMasterIdLst>
  <p:sldIdLst>
    <p:sldId id="291" r:id="rId2"/>
    <p:sldId id="257" r:id="rId3"/>
    <p:sldId id="284" r:id="rId4"/>
    <p:sldId id="285" r:id="rId5"/>
    <p:sldId id="312" r:id="rId6"/>
    <p:sldId id="279" r:id="rId7"/>
    <p:sldId id="280" r:id="rId8"/>
    <p:sldId id="281" r:id="rId9"/>
    <p:sldId id="286" r:id="rId10"/>
    <p:sldId id="259" r:id="rId11"/>
    <p:sldId id="263" r:id="rId12"/>
    <p:sldId id="269" r:id="rId13"/>
    <p:sldId id="270" r:id="rId14"/>
    <p:sldId id="268" r:id="rId15"/>
    <p:sldId id="287" r:id="rId16"/>
    <p:sldId id="308" r:id="rId17"/>
    <p:sldId id="305" r:id="rId18"/>
    <p:sldId id="298" r:id="rId19"/>
    <p:sldId id="299" r:id="rId20"/>
    <p:sldId id="300" r:id="rId21"/>
    <p:sldId id="301" r:id="rId22"/>
    <p:sldId id="302" r:id="rId23"/>
    <p:sldId id="311" r:id="rId24"/>
    <p:sldId id="288" r:id="rId25"/>
    <p:sldId id="282" r:id="rId26"/>
    <p:sldId id="278" r:id="rId27"/>
    <p:sldId id="30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FE67ACD-CC49-9649-8984-FDFE7CCBE3C5}">
          <p14:sldIdLst>
            <p14:sldId id="291"/>
            <p14:sldId id="257"/>
            <p14:sldId id="284"/>
          </p14:sldIdLst>
        </p14:section>
        <p14:section name="Background" id="{B146FA34-A9AA-DF49-BEAC-E01AD5A27753}">
          <p14:sldIdLst>
            <p14:sldId id="285"/>
            <p14:sldId id="312"/>
            <p14:sldId id="279"/>
            <p14:sldId id="280"/>
            <p14:sldId id="281"/>
          </p14:sldIdLst>
        </p14:section>
        <p14:section name="Methodology" id="{2D6F9421-11CC-644A-909B-5288DF08222E}">
          <p14:sldIdLst>
            <p14:sldId id="286"/>
            <p14:sldId id="259"/>
            <p14:sldId id="263"/>
            <p14:sldId id="269"/>
            <p14:sldId id="270"/>
            <p14:sldId id="268"/>
          </p14:sldIdLst>
        </p14:section>
        <p14:section name="Results" id="{00F7A80A-A935-6B43-93EC-29A4AA36C9A2}">
          <p14:sldIdLst>
            <p14:sldId id="287"/>
            <p14:sldId id="308"/>
            <p14:sldId id="305"/>
            <p14:sldId id="298"/>
            <p14:sldId id="299"/>
            <p14:sldId id="300"/>
            <p14:sldId id="301"/>
            <p14:sldId id="302"/>
            <p14:sldId id="311"/>
          </p14:sldIdLst>
        </p14:section>
        <p14:section name="Discussion" id="{B10F90A8-FC67-B844-8D2F-80FB427E8F5B}">
          <p14:sldIdLst>
            <p14:sldId id="288"/>
            <p14:sldId id="282"/>
            <p14:sldId id="278"/>
            <p14:sldId id="3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0D05"/>
    <a:srgbClr val="831717"/>
    <a:srgbClr val="8417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92"/>
    <p:restoredTop sz="88347" autoAdjust="0"/>
  </p:normalViewPr>
  <p:slideViewPr>
    <p:cSldViewPr snapToGrid="0" snapToObjects="1">
      <p:cViewPr>
        <p:scale>
          <a:sx n="110" d="100"/>
          <a:sy n="110" d="100"/>
        </p:scale>
        <p:origin x="760" y="240"/>
      </p:cViewPr>
      <p:guideLst>
        <p:guide orient="horz" pos="2160"/>
        <p:guide pos="2880"/>
      </p:guideLst>
    </p:cSldViewPr>
  </p:slideViewPr>
  <p:outlineViewPr>
    <p:cViewPr>
      <p:scale>
        <a:sx n="33" d="100"/>
        <a:sy n="33" d="100"/>
      </p:scale>
      <p:origin x="0" y="-2335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B584BB-F3EB-D549-BBCC-E1C5C2272E19}" type="datetimeFigureOut">
              <a:rPr lang="en-US" smtClean="0"/>
              <a:t>10/8/15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EC18D5-BEE4-AF43-B048-4D3109A4634E}" type="slidenum">
              <a:rPr lang="en-US" smtClean="0"/>
              <a:t>‹#›</a:t>
            </a:fld>
            <a:endParaRPr lang="en-US"/>
          </a:p>
        </p:txBody>
      </p:sp>
    </p:spTree>
    <p:extLst>
      <p:ext uri="{BB962C8B-B14F-4D97-AF65-F5344CB8AC3E}">
        <p14:creationId xmlns:p14="http://schemas.microsoft.com/office/powerpoint/2010/main" val="548541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4B2FA0-8B87-E54A-9A72-E4778A953777}" type="datetimeFigureOut">
              <a:rPr lang="en-US" smtClean="0"/>
              <a:t>10/8/15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2933FC-8204-E243-89A9-101EB8CCEF40}" type="slidenum">
              <a:rPr lang="en-US" smtClean="0"/>
              <a:t>‹#›</a:t>
            </a:fld>
            <a:endParaRPr lang="en-US"/>
          </a:p>
        </p:txBody>
      </p:sp>
    </p:spTree>
    <p:extLst>
      <p:ext uri="{BB962C8B-B14F-4D97-AF65-F5344CB8AC3E}">
        <p14:creationId xmlns:p14="http://schemas.microsoft.com/office/powerpoint/2010/main" val="14385101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t>
            </a:r>
            <a:r>
              <a:rPr lang="en-US" baseline="0" dirty="0" smtClean="0"/>
              <a:t> they s</a:t>
            </a:r>
            <a:r>
              <a:rPr lang="en-US" dirty="0" smtClean="0"/>
              <a:t>eparate phonemes OR </a:t>
            </a:r>
            <a:r>
              <a:rPr lang="en-US" dirty="0" smtClean="0"/>
              <a:t>merging phonemes?</a:t>
            </a:r>
            <a:endParaRPr lang="en-US" dirty="0" smtClean="0"/>
          </a:p>
          <a:p>
            <a:endParaRPr lang="en-US" dirty="0" smtClean="0"/>
          </a:p>
          <a:p>
            <a:r>
              <a:rPr lang="en-US" baseline="0" dirty="0" smtClean="0"/>
              <a:t>These separate phonemes ARE merging?</a:t>
            </a:r>
            <a:endParaRPr lang="en-US" dirty="0" smtClean="0"/>
          </a:p>
        </p:txBody>
      </p:sp>
      <p:sp>
        <p:nvSpPr>
          <p:cNvPr id="4" name="Slide Number Placeholder 3"/>
          <p:cNvSpPr>
            <a:spLocks noGrp="1"/>
          </p:cNvSpPr>
          <p:nvPr>
            <p:ph type="sldNum" sz="quarter" idx="10"/>
          </p:nvPr>
        </p:nvSpPr>
        <p:spPr/>
        <p:txBody>
          <a:bodyPr/>
          <a:lstStyle/>
          <a:p>
            <a:fld id="{E12933FC-8204-E243-89A9-101EB8CCEF40}" type="slidenum">
              <a:rPr lang="en-US" smtClean="0"/>
              <a:t>1</a:t>
            </a:fld>
            <a:endParaRPr lang="en-US"/>
          </a:p>
        </p:txBody>
      </p:sp>
    </p:spTree>
    <p:extLst>
      <p:ext uri="{BB962C8B-B14F-4D97-AF65-F5344CB8AC3E}">
        <p14:creationId xmlns:p14="http://schemas.microsoft.com/office/powerpoint/2010/main" val="164121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a:t>
            </a:r>
            <a:r>
              <a:rPr lang="en-US" baseline="0" dirty="0" smtClean="0"/>
              <a:t> /</a:t>
            </a:r>
            <a:r>
              <a:rPr lang="en-US" baseline="0" dirty="0" err="1" smtClean="0"/>
              <a:t>ɔr</a:t>
            </a:r>
            <a:r>
              <a:rPr lang="en-US" baseline="0" dirty="0" smtClean="0"/>
              <a:t>/ is the one I'm focusing on</a:t>
            </a:r>
            <a:endParaRPr lang="en-US" dirty="0"/>
          </a:p>
        </p:txBody>
      </p:sp>
      <p:sp>
        <p:nvSpPr>
          <p:cNvPr id="4" name="Slide Number Placeholder 3"/>
          <p:cNvSpPr>
            <a:spLocks noGrp="1"/>
          </p:cNvSpPr>
          <p:nvPr>
            <p:ph type="sldNum" sz="quarter" idx="10"/>
          </p:nvPr>
        </p:nvSpPr>
        <p:spPr/>
        <p:txBody>
          <a:bodyPr/>
          <a:lstStyle/>
          <a:p>
            <a:fld id="{E12933FC-8204-E243-89A9-101EB8CCEF40}" type="slidenum">
              <a:rPr lang="en-US" smtClean="0"/>
              <a:t>6</a:t>
            </a:fld>
            <a:endParaRPr lang="en-US"/>
          </a:p>
        </p:txBody>
      </p:sp>
    </p:spTree>
    <p:extLst>
      <p:ext uri="{BB962C8B-B14F-4D97-AF65-F5344CB8AC3E}">
        <p14:creationId xmlns:p14="http://schemas.microsoft.com/office/powerpoint/2010/main" val="157158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 or A +</a:t>
            </a:r>
            <a:r>
              <a:rPr lang="en-US" baseline="0" dirty="0" smtClean="0"/>
              <a:t> R</a:t>
            </a:r>
            <a:endParaRPr lang="en-US" dirty="0"/>
          </a:p>
        </p:txBody>
      </p:sp>
      <p:sp>
        <p:nvSpPr>
          <p:cNvPr id="4" name="Slide Number Placeholder 3"/>
          <p:cNvSpPr>
            <a:spLocks noGrp="1"/>
          </p:cNvSpPr>
          <p:nvPr>
            <p:ph type="sldNum" sz="quarter" idx="10"/>
          </p:nvPr>
        </p:nvSpPr>
        <p:spPr/>
        <p:txBody>
          <a:bodyPr/>
          <a:lstStyle/>
          <a:p>
            <a:fld id="{E12933FC-8204-E243-89A9-101EB8CCEF40}" type="slidenum">
              <a:rPr lang="en-US" smtClean="0"/>
              <a:t>12</a:t>
            </a:fld>
            <a:endParaRPr lang="en-US"/>
          </a:p>
        </p:txBody>
      </p:sp>
    </p:spTree>
    <p:extLst>
      <p:ext uri="{BB962C8B-B14F-4D97-AF65-F5344CB8AC3E}">
        <p14:creationId xmlns:p14="http://schemas.microsoft.com/office/powerpoint/2010/main" val="24420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Outliers were defined as greater</a:t>
            </a:r>
            <a:r>
              <a:rPr lang="en-US" baseline="0" dirty="0" smtClean="0"/>
              <a:t> than 3 standard deviations from the mean F1, F2, or F3 for that vowel in that decade.</a:t>
            </a:r>
            <a:endParaRPr lang="en-US" dirty="0"/>
          </a:p>
        </p:txBody>
      </p:sp>
      <p:sp>
        <p:nvSpPr>
          <p:cNvPr id="4" name="Slide Number Placeholder 3"/>
          <p:cNvSpPr>
            <a:spLocks noGrp="1"/>
          </p:cNvSpPr>
          <p:nvPr>
            <p:ph type="sldNum" sz="quarter" idx="10"/>
          </p:nvPr>
        </p:nvSpPr>
        <p:spPr/>
        <p:txBody>
          <a:bodyPr/>
          <a:lstStyle/>
          <a:p>
            <a:fld id="{E12933FC-8204-E243-89A9-101EB8CCEF40}" type="slidenum">
              <a:rPr lang="en-US" smtClean="0"/>
              <a:t>14</a:t>
            </a:fld>
            <a:endParaRPr lang="en-US"/>
          </a:p>
        </p:txBody>
      </p:sp>
    </p:spTree>
    <p:extLst>
      <p:ext uri="{BB962C8B-B14F-4D97-AF65-F5344CB8AC3E}">
        <p14:creationId xmlns:p14="http://schemas.microsoft.com/office/powerpoint/2010/main" val="95193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ext Placeholder 18"/>
          <p:cNvSpPr>
            <a:spLocks noGrp="1"/>
          </p:cNvSpPr>
          <p:nvPr>
            <p:ph type="body" sz="quarter" idx="12" hasCustomPrompt="1"/>
          </p:nvPr>
        </p:nvSpPr>
        <p:spPr>
          <a:xfrm>
            <a:off x="627027" y="1686468"/>
            <a:ext cx="7889947" cy="622515"/>
          </a:xfrm>
          <a:prstGeom prst="rect">
            <a:avLst/>
          </a:prstGeom>
        </p:spPr>
        <p:txBody>
          <a:bodyPr>
            <a:normAutofit/>
          </a:bodyPr>
          <a:lstStyle>
            <a:lvl1pPr marL="0" indent="0" algn="ctr">
              <a:buNone/>
              <a:defRPr sz="3600" cap="small">
                <a:latin typeface="Optima"/>
                <a:cs typeface="Optima"/>
              </a:defRPr>
            </a:lvl1pPr>
          </a:lstStyle>
          <a:p>
            <a:pPr lvl="0"/>
            <a:r>
              <a:rPr lang="x-none" dirty="0" smtClean="0"/>
              <a:t>Main Title</a:t>
            </a:r>
            <a:endParaRPr lang="en-US" dirty="0"/>
          </a:p>
        </p:txBody>
      </p:sp>
      <p:sp>
        <p:nvSpPr>
          <p:cNvPr id="9" name="Text Placeholder 18"/>
          <p:cNvSpPr>
            <a:spLocks noGrp="1"/>
          </p:cNvSpPr>
          <p:nvPr>
            <p:ph type="body" sz="quarter" idx="13" hasCustomPrompt="1"/>
          </p:nvPr>
        </p:nvSpPr>
        <p:spPr>
          <a:xfrm>
            <a:off x="627027" y="2296155"/>
            <a:ext cx="7889947" cy="333520"/>
          </a:xfrm>
          <a:prstGeom prst="rect">
            <a:avLst/>
          </a:prstGeom>
        </p:spPr>
        <p:txBody>
          <a:bodyPr anchor="ctr">
            <a:noAutofit/>
          </a:bodyPr>
          <a:lstStyle>
            <a:lvl1pPr marL="0" indent="0" algn="ctr">
              <a:buNone/>
              <a:defRPr sz="2400" cap="small">
                <a:latin typeface="Optima"/>
                <a:cs typeface="Optima"/>
              </a:defRPr>
            </a:lvl1pPr>
          </a:lstStyle>
          <a:p>
            <a:pPr lvl="0"/>
            <a:r>
              <a:rPr lang="x-none" dirty="0" smtClean="0"/>
              <a:t>Subtitle</a:t>
            </a:r>
            <a:endParaRPr lang="en-US" dirty="0"/>
          </a:p>
        </p:txBody>
      </p:sp>
      <p:sp>
        <p:nvSpPr>
          <p:cNvPr id="10" name="Content Placeholder 23"/>
          <p:cNvSpPr>
            <a:spLocks noGrp="1"/>
          </p:cNvSpPr>
          <p:nvPr>
            <p:ph sz="quarter" idx="14" hasCustomPrompt="1"/>
          </p:nvPr>
        </p:nvSpPr>
        <p:spPr>
          <a:xfrm>
            <a:off x="2197984" y="3348553"/>
            <a:ext cx="4785211" cy="1845301"/>
          </a:xfrm>
          <a:prstGeom prst="rect">
            <a:avLst/>
          </a:prstGeom>
        </p:spPr>
        <p:txBody>
          <a:bodyPr anchor="ctr">
            <a:normAutofit/>
          </a:bodyPr>
          <a:lstStyle>
            <a:lvl1pPr marL="0" indent="0" algn="ctr">
              <a:lnSpc>
                <a:spcPct val="90000"/>
              </a:lnSpc>
              <a:buNone/>
              <a:defRPr sz="1800">
                <a:latin typeface="Optima"/>
                <a:cs typeface="Optima"/>
              </a:defRPr>
            </a:lvl1pPr>
          </a:lstStyle>
          <a:p>
            <a:pPr lvl="0"/>
            <a:r>
              <a:rPr lang="x-none" dirty="0" smtClean="0"/>
              <a:t>Conference </a:t>
            </a:r>
          </a:p>
          <a:p>
            <a:pPr lvl="0"/>
            <a:r>
              <a:rPr lang="x-none" dirty="0" smtClean="0"/>
              <a:t>Location</a:t>
            </a:r>
          </a:p>
          <a:p>
            <a:pPr lvl="0"/>
            <a:r>
              <a:rPr lang="x-none" dirty="0" smtClean="0"/>
              <a:t>City</a:t>
            </a:r>
          </a:p>
          <a:p>
            <a:pPr lvl="0"/>
            <a:r>
              <a:rPr lang="x-none" dirty="0" smtClean="0"/>
              <a:t>Date</a:t>
            </a:r>
          </a:p>
        </p:txBody>
      </p:sp>
      <p:sp>
        <p:nvSpPr>
          <p:cNvPr id="11" name="Rectangle 10"/>
          <p:cNvSpPr/>
          <p:nvPr userDrawn="1"/>
        </p:nvSpPr>
        <p:spPr>
          <a:xfrm>
            <a:off x="2743200" y="2986299"/>
            <a:ext cx="3657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noFill/>
            </a:endParaRPr>
          </a:p>
        </p:txBody>
      </p:sp>
    </p:spTree>
    <p:extLst>
      <p:ext uri="{BB962C8B-B14F-4D97-AF65-F5344CB8AC3E}">
        <p14:creationId xmlns:p14="http://schemas.microsoft.com/office/powerpoint/2010/main" val="34927326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ference Title">
    <p:spTree>
      <p:nvGrpSpPr>
        <p:cNvPr id="1" name=""/>
        <p:cNvGrpSpPr/>
        <p:nvPr/>
      </p:nvGrpSpPr>
      <p:grpSpPr>
        <a:xfrm>
          <a:off x="0" y="0"/>
          <a:ext cx="0" cy="0"/>
          <a:chOff x="0" y="0"/>
          <a:chExt cx="0" cy="0"/>
        </a:xfrm>
      </p:grpSpPr>
      <p:sp>
        <p:nvSpPr>
          <p:cNvPr id="13" name="TextBox 12"/>
          <p:cNvSpPr txBox="1"/>
          <p:nvPr userDrawn="1"/>
        </p:nvSpPr>
        <p:spPr>
          <a:xfrm>
            <a:off x="2021417" y="2859614"/>
            <a:ext cx="5101167" cy="1138773"/>
          </a:xfrm>
          <a:prstGeom prst="rect">
            <a:avLst/>
          </a:prstGeom>
          <a:noFill/>
        </p:spPr>
        <p:txBody>
          <a:bodyPr wrap="square" rtlCol="0">
            <a:spAutoFit/>
          </a:bodyPr>
          <a:lstStyle/>
          <a:p>
            <a:pPr algn="ctr"/>
            <a:r>
              <a:rPr lang="en-US" sz="2400" dirty="0" smtClean="0">
                <a:latin typeface="Optima"/>
                <a:cs typeface="Optima"/>
              </a:rPr>
              <a:t>Joseph Stanley</a:t>
            </a:r>
          </a:p>
          <a:p>
            <a:pPr algn="ctr"/>
            <a:endParaRPr lang="en-US" sz="800" dirty="0" smtClean="0">
              <a:latin typeface="Optima"/>
              <a:cs typeface="Optima"/>
            </a:endParaRPr>
          </a:p>
          <a:p>
            <a:pPr algn="ctr"/>
            <a:r>
              <a:rPr lang="en-US" dirty="0" smtClean="0">
                <a:latin typeface="Optima"/>
                <a:cs typeface="Optima"/>
              </a:rPr>
              <a:t>University of Georgia</a:t>
            </a:r>
          </a:p>
          <a:p>
            <a:pPr algn="ctr"/>
            <a:r>
              <a:rPr lang="en-US" dirty="0" err="1" smtClean="0">
                <a:latin typeface="Optima"/>
                <a:cs typeface="Optima"/>
              </a:rPr>
              <a:t>joeystan@uga.edu</a:t>
            </a:r>
            <a:endParaRPr lang="en-US" dirty="0">
              <a:latin typeface="Optima"/>
              <a:cs typeface="Optima"/>
            </a:endParaRPr>
          </a:p>
        </p:txBody>
      </p:sp>
      <p:sp>
        <p:nvSpPr>
          <p:cNvPr id="19" name="Text Placeholder 18"/>
          <p:cNvSpPr>
            <a:spLocks noGrp="1"/>
          </p:cNvSpPr>
          <p:nvPr>
            <p:ph type="body" sz="quarter" idx="10" hasCustomPrompt="1"/>
          </p:nvPr>
        </p:nvSpPr>
        <p:spPr>
          <a:xfrm>
            <a:off x="627027" y="1352948"/>
            <a:ext cx="7889947" cy="622515"/>
          </a:xfrm>
          <a:prstGeom prst="rect">
            <a:avLst/>
          </a:prstGeom>
        </p:spPr>
        <p:txBody>
          <a:bodyPr>
            <a:normAutofit/>
          </a:bodyPr>
          <a:lstStyle>
            <a:lvl1pPr marL="0" indent="0" algn="ctr">
              <a:buNone/>
              <a:defRPr sz="3600" cap="small">
                <a:latin typeface="Optima"/>
                <a:cs typeface="Optima"/>
              </a:defRPr>
            </a:lvl1pPr>
          </a:lstStyle>
          <a:p>
            <a:pPr lvl="0"/>
            <a:r>
              <a:rPr lang="x-none" dirty="0" smtClean="0"/>
              <a:t>Main Title</a:t>
            </a:r>
            <a:endParaRPr lang="en-US" dirty="0"/>
          </a:p>
        </p:txBody>
      </p:sp>
      <p:sp>
        <p:nvSpPr>
          <p:cNvPr id="20" name="Text Placeholder 18"/>
          <p:cNvSpPr>
            <a:spLocks noGrp="1"/>
          </p:cNvSpPr>
          <p:nvPr>
            <p:ph type="body" sz="quarter" idx="11" hasCustomPrompt="1"/>
          </p:nvPr>
        </p:nvSpPr>
        <p:spPr>
          <a:xfrm>
            <a:off x="627027" y="1962635"/>
            <a:ext cx="7889947" cy="333520"/>
          </a:xfrm>
          <a:prstGeom prst="rect">
            <a:avLst/>
          </a:prstGeom>
        </p:spPr>
        <p:txBody>
          <a:bodyPr anchor="ctr">
            <a:noAutofit/>
          </a:bodyPr>
          <a:lstStyle>
            <a:lvl1pPr marL="0" indent="0" algn="ctr">
              <a:buNone/>
              <a:defRPr sz="2400" cap="small">
                <a:latin typeface="Optima"/>
                <a:cs typeface="Optima"/>
              </a:defRPr>
            </a:lvl1pPr>
          </a:lstStyle>
          <a:p>
            <a:pPr lvl="0"/>
            <a:r>
              <a:rPr lang="x-none" dirty="0" smtClean="0"/>
              <a:t>Subtitle</a:t>
            </a:r>
            <a:endParaRPr lang="en-US" dirty="0"/>
          </a:p>
        </p:txBody>
      </p:sp>
      <p:sp>
        <p:nvSpPr>
          <p:cNvPr id="24" name="Content Placeholder 23"/>
          <p:cNvSpPr>
            <a:spLocks noGrp="1"/>
          </p:cNvSpPr>
          <p:nvPr>
            <p:ph sz="quarter" idx="12" hasCustomPrompt="1"/>
          </p:nvPr>
        </p:nvSpPr>
        <p:spPr>
          <a:xfrm>
            <a:off x="2179395" y="4724400"/>
            <a:ext cx="4785211" cy="1308100"/>
          </a:xfrm>
          <a:prstGeom prst="rect">
            <a:avLst/>
          </a:prstGeom>
        </p:spPr>
        <p:txBody>
          <a:bodyPr>
            <a:normAutofit/>
          </a:bodyPr>
          <a:lstStyle>
            <a:lvl1pPr marL="0" indent="0" algn="ctr">
              <a:lnSpc>
                <a:spcPct val="90000"/>
              </a:lnSpc>
              <a:buNone/>
              <a:defRPr sz="1800">
                <a:latin typeface="Optima"/>
                <a:cs typeface="Optima"/>
              </a:defRPr>
            </a:lvl1pPr>
          </a:lstStyle>
          <a:p>
            <a:pPr lvl="0"/>
            <a:r>
              <a:rPr lang="x-none" dirty="0" smtClean="0"/>
              <a:t>Conference, Location, Date</a:t>
            </a:r>
          </a:p>
        </p:txBody>
      </p:sp>
      <p:sp>
        <p:nvSpPr>
          <p:cNvPr id="12" name="Rectangle 11"/>
          <p:cNvSpPr/>
          <p:nvPr userDrawn="1"/>
        </p:nvSpPr>
        <p:spPr>
          <a:xfrm>
            <a:off x="2743200" y="2566862"/>
            <a:ext cx="3657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noFill/>
            </a:endParaRPr>
          </a:p>
        </p:txBody>
      </p:sp>
      <p:sp>
        <p:nvSpPr>
          <p:cNvPr id="14" name="Rectangle 13"/>
          <p:cNvSpPr/>
          <p:nvPr userDrawn="1"/>
        </p:nvSpPr>
        <p:spPr>
          <a:xfrm>
            <a:off x="2743200" y="4352249"/>
            <a:ext cx="3657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noFill/>
            </a:endParaRPr>
          </a:p>
        </p:txBody>
      </p:sp>
    </p:spTree>
    <p:extLst>
      <p:ext uri="{BB962C8B-B14F-4D97-AF65-F5344CB8AC3E}">
        <p14:creationId xmlns:p14="http://schemas.microsoft.com/office/powerpoint/2010/main" val="1597871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F4E2E3C-FF33-FC45-91A9-BDC48E1E835D}" type="slidenum">
              <a:rPr lang="en-US" smtClean="0"/>
              <a:pPr/>
              <a:t>‹#›</a:t>
            </a:fld>
            <a:endParaRPr lang="en-US" dirty="0"/>
          </a:p>
        </p:txBody>
      </p:sp>
      <p:sp>
        <p:nvSpPr>
          <p:cNvPr id="5" name="Text Placeholder 18"/>
          <p:cNvSpPr>
            <a:spLocks noGrp="1"/>
          </p:cNvSpPr>
          <p:nvPr>
            <p:ph type="body" sz="quarter" idx="12" hasCustomPrompt="1"/>
          </p:nvPr>
        </p:nvSpPr>
        <p:spPr>
          <a:xfrm>
            <a:off x="627027" y="2485365"/>
            <a:ext cx="7889947" cy="622515"/>
          </a:xfrm>
          <a:prstGeom prst="rect">
            <a:avLst/>
          </a:prstGeom>
        </p:spPr>
        <p:txBody>
          <a:bodyPr>
            <a:normAutofit/>
          </a:bodyPr>
          <a:lstStyle>
            <a:lvl1pPr marL="0" indent="0" algn="ctr">
              <a:buNone/>
              <a:defRPr sz="3600" cap="small">
                <a:latin typeface="Optima"/>
                <a:cs typeface="Optima"/>
              </a:defRPr>
            </a:lvl1pPr>
          </a:lstStyle>
          <a:p>
            <a:pPr lvl="0"/>
            <a:r>
              <a:rPr lang="x-none" dirty="0" smtClean="0"/>
              <a:t>Section Title</a:t>
            </a:r>
            <a:endParaRPr lang="en-US" dirty="0"/>
          </a:p>
        </p:txBody>
      </p:sp>
      <p:sp>
        <p:nvSpPr>
          <p:cNvPr id="6" name="Rectangle 5"/>
          <p:cNvSpPr/>
          <p:nvPr userDrawn="1"/>
        </p:nvSpPr>
        <p:spPr>
          <a:xfrm>
            <a:off x="2743200" y="3350549"/>
            <a:ext cx="3657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noFill/>
            </a:endParaRPr>
          </a:p>
        </p:txBody>
      </p:sp>
    </p:spTree>
    <p:extLst>
      <p:ext uri="{BB962C8B-B14F-4D97-AF65-F5344CB8AC3E}">
        <p14:creationId xmlns:p14="http://schemas.microsoft.com/office/powerpoint/2010/main" val="332544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Footer Text</a:t>
            </a:r>
            <a:endParaRPr lang="en-US" dirty="0"/>
          </a:p>
        </p:txBody>
      </p:sp>
      <p:sp>
        <p:nvSpPr>
          <p:cNvPr id="4" name="Slide Number Placeholder 3"/>
          <p:cNvSpPr>
            <a:spLocks noGrp="1"/>
          </p:cNvSpPr>
          <p:nvPr>
            <p:ph type="sldNum" sz="quarter" idx="11"/>
          </p:nvPr>
        </p:nvSpPr>
        <p:spPr/>
        <p:txBody>
          <a:bodyPr/>
          <a:lstStyle>
            <a:lvl1pPr>
              <a:defRPr>
                <a:latin typeface="Optima" charset="0"/>
                <a:ea typeface="Optima" charset="0"/>
                <a:cs typeface="Optima" charset="0"/>
              </a:defRPr>
            </a:lvl1pPr>
          </a:lstStyle>
          <a:p>
            <a:fld id="{2F4E2E3C-FF33-FC45-91A9-BDC48E1E835D}" type="slidenum">
              <a:rPr lang="en-US" smtClean="0"/>
              <a:pPr/>
              <a:t>‹#›</a:t>
            </a:fld>
            <a:endParaRPr lang="en-US" dirty="0"/>
          </a:p>
        </p:txBody>
      </p:sp>
      <p:sp>
        <p:nvSpPr>
          <p:cNvPr id="5" name="Content Placeholder 2"/>
          <p:cNvSpPr>
            <a:spLocks noGrp="1"/>
          </p:cNvSpPr>
          <p:nvPr>
            <p:ph idx="1"/>
          </p:nvPr>
        </p:nvSpPr>
        <p:spPr>
          <a:xfrm>
            <a:off x="457200" y="1346908"/>
            <a:ext cx="8229600" cy="4779256"/>
          </a:xfrm>
          <a:prstGeom prst="rect">
            <a:avLst/>
          </a:prstGeom>
        </p:spPr>
        <p:txBody>
          <a:bodyPr/>
          <a:lstStyle>
            <a:lvl1pPr>
              <a:defRPr sz="2200">
                <a:latin typeface="Garamond"/>
                <a:cs typeface="Garamond"/>
              </a:defRPr>
            </a:lvl1pPr>
            <a:lvl2pPr>
              <a:defRPr sz="2000">
                <a:latin typeface="Garamond"/>
                <a:cs typeface="Garamond"/>
              </a:defRPr>
            </a:lvl2pPr>
            <a:lvl3pPr>
              <a:defRPr sz="1800">
                <a:latin typeface="Garamond"/>
                <a:cs typeface="Garamond"/>
              </a:defRPr>
            </a:lvl3pPr>
            <a:lvl4pPr>
              <a:defRPr sz="1600">
                <a:latin typeface="Garamond"/>
                <a:cs typeface="Garamond"/>
              </a:defRPr>
            </a:lvl4pPr>
            <a:lvl5pPr>
              <a:defRPr sz="1400">
                <a:latin typeface="Garamond"/>
                <a:cs typeface="Garamond"/>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6" name="Rectangle 5"/>
          <p:cNvSpPr/>
          <p:nvPr userDrawn="1"/>
        </p:nvSpPr>
        <p:spPr>
          <a:xfrm>
            <a:off x="457200" y="1192140"/>
            <a:ext cx="8229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noFill/>
            </a:endParaRPr>
          </a:p>
        </p:txBody>
      </p:sp>
      <p:sp>
        <p:nvSpPr>
          <p:cNvPr id="7" name="Title 24"/>
          <p:cNvSpPr>
            <a:spLocks noGrp="1"/>
          </p:cNvSpPr>
          <p:nvPr>
            <p:ph type="title" hasCustomPrompt="1"/>
          </p:nvPr>
        </p:nvSpPr>
        <p:spPr>
          <a:xfrm>
            <a:off x="457200" y="286849"/>
            <a:ext cx="8229600" cy="905291"/>
          </a:xfrm>
          <a:prstGeom prst="rect">
            <a:avLst/>
          </a:prstGeom>
        </p:spPr>
        <p:txBody>
          <a:bodyPr anchor="ctr">
            <a:normAutofit/>
          </a:bodyPr>
          <a:lstStyle>
            <a:lvl1pPr algn="ctr">
              <a:defRPr sz="3600" cap="small">
                <a:latin typeface="Optima"/>
                <a:cs typeface="Optima"/>
              </a:defRPr>
            </a:lvl1pPr>
          </a:lstStyle>
          <a:p>
            <a:r>
              <a:rPr lang="x-none" dirty="0" smtClean="0"/>
              <a:t>Title</a:t>
            </a:r>
            <a:endParaRPr lang="en-US" dirty="0"/>
          </a:p>
        </p:txBody>
      </p:sp>
      <p:sp>
        <p:nvSpPr>
          <p:cNvPr id="8" name="TextBox 7"/>
          <p:cNvSpPr txBox="1"/>
          <p:nvPr userDrawn="1"/>
        </p:nvSpPr>
        <p:spPr>
          <a:xfrm>
            <a:off x="5080000" y="733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35143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anel">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Footer Text</a:t>
            </a:r>
            <a:endParaRPr lang="en-US" dirty="0"/>
          </a:p>
        </p:txBody>
      </p:sp>
      <p:sp>
        <p:nvSpPr>
          <p:cNvPr id="4" name="Slide Number Placeholder 3"/>
          <p:cNvSpPr>
            <a:spLocks noGrp="1"/>
          </p:cNvSpPr>
          <p:nvPr>
            <p:ph type="sldNum" sz="quarter" idx="11"/>
          </p:nvPr>
        </p:nvSpPr>
        <p:spPr/>
        <p:txBody>
          <a:body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457200" y="273050"/>
            <a:ext cx="3008313" cy="1043874"/>
          </a:xfrm>
          <a:prstGeom prst="rect">
            <a:avLst/>
          </a:prstGeom>
        </p:spPr>
        <p:txBody>
          <a:bodyPr anchor="b">
            <a:noAutofit/>
          </a:bodyPr>
          <a:lstStyle>
            <a:lvl1pPr algn="ctr">
              <a:defRPr sz="3600" b="0">
                <a:latin typeface="Optima"/>
                <a:cs typeface="Optima"/>
              </a:defRPr>
            </a:lvl1pPr>
          </a:lstStyle>
          <a:p>
            <a:r>
              <a:rPr lang="x-none" dirty="0" smtClean="0"/>
              <a:t>Title</a:t>
            </a:r>
            <a:endParaRPr lang="en-US" dirty="0"/>
          </a:p>
        </p:txBody>
      </p:sp>
      <p:sp>
        <p:nvSpPr>
          <p:cNvPr id="6" name="Content Placeholder 2"/>
          <p:cNvSpPr>
            <a:spLocks noGrp="1"/>
          </p:cNvSpPr>
          <p:nvPr>
            <p:ph idx="1"/>
          </p:nvPr>
        </p:nvSpPr>
        <p:spPr>
          <a:xfrm>
            <a:off x="457200" y="1575606"/>
            <a:ext cx="3008313" cy="4550557"/>
          </a:xfrm>
          <a:prstGeom prst="rect">
            <a:avLst/>
          </a:prstGeom>
        </p:spPr>
        <p:txBody>
          <a:bodyPr/>
          <a:lstStyle>
            <a:lvl1pPr>
              <a:defRPr sz="2200">
                <a:latin typeface="Garamond"/>
                <a:cs typeface="Garamond"/>
              </a:defRPr>
            </a:lvl1pPr>
            <a:lvl2pPr>
              <a:defRPr sz="2000">
                <a:latin typeface="Garamond"/>
                <a:cs typeface="Garamond"/>
              </a:defRPr>
            </a:lvl2pPr>
            <a:lvl3pPr>
              <a:defRPr sz="1800">
                <a:latin typeface="Garamond"/>
                <a:cs typeface="Garamond"/>
              </a:defRPr>
            </a:lvl3pPr>
            <a:lvl4pPr>
              <a:defRPr sz="1600">
                <a:latin typeface="Garamond"/>
                <a:cs typeface="Garamond"/>
              </a:defRPr>
            </a:lvl4pPr>
            <a:lvl5pPr>
              <a:defRPr sz="1400">
                <a:latin typeface="Garamond"/>
                <a:cs typeface="Garamond"/>
              </a:defRPr>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7" name="Rectangle 6"/>
          <p:cNvSpPr/>
          <p:nvPr userDrawn="1"/>
        </p:nvSpPr>
        <p:spPr>
          <a:xfrm>
            <a:off x="457199" y="1425955"/>
            <a:ext cx="301752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noFill/>
            </a:endParaRPr>
          </a:p>
        </p:txBody>
      </p:sp>
    </p:spTree>
    <p:extLst>
      <p:ext uri="{BB962C8B-B14F-4D97-AF65-F5344CB8AC3E}">
        <p14:creationId xmlns:p14="http://schemas.microsoft.com/office/powerpoint/2010/main" val="381721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Footer Text</a:t>
            </a:r>
            <a:endParaRPr lang="en-US" dirty="0"/>
          </a:p>
        </p:txBody>
      </p:sp>
      <p:sp>
        <p:nvSpPr>
          <p:cNvPr id="4" name="Slide Number Placeholder 3"/>
          <p:cNvSpPr>
            <a:spLocks noGrp="1"/>
          </p:cNvSpPr>
          <p:nvPr>
            <p:ph type="sldNum" sz="quarter" idx="11"/>
          </p:nvPr>
        </p:nvSpPr>
        <p:spPr/>
        <p:txBody>
          <a:bodyPr/>
          <a:lstStyle/>
          <a:p>
            <a:fld id="{2F4E2E3C-FF33-FC45-91A9-BDC48E1E835D}" type="slidenum">
              <a:rPr lang="en-US" smtClean="0"/>
              <a:pPr/>
              <a:t>‹#›</a:t>
            </a:fld>
            <a:endParaRPr lang="en-US" dirty="0"/>
          </a:p>
        </p:txBody>
      </p:sp>
      <p:sp>
        <p:nvSpPr>
          <p:cNvPr id="5" name="Rectangle 4"/>
          <p:cNvSpPr/>
          <p:nvPr userDrawn="1"/>
        </p:nvSpPr>
        <p:spPr>
          <a:xfrm>
            <a:off x="457200" y="1192140"/>
            <a:ext cx="8229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noFill/>
            </a:endParaRPr>
          </a:p>
        </p:txBody>
      </p:sp>
      <p:sp>
        <p:nvSpPr>
          <p:cNvPr id="6" name="Title 24"/>
          <p:cNvSpPr>
            <a:spLocks noGrp="1"/>
          </p:cNvSpPr>
          <p:nvPr>
            <p:ph type="title" hasCustomPrompt="1"/>
          </p:nvPr>
        </p:nvSpPr>
        <p:spPr>
          <a:xfrm>
            <a:off x="457200" y="286849"/>
            <a:ext cx="8229600" cy="905291"/>
          </a:xfrm>
          <a:prstGeom prst="rect">
            <a:avLst/>
          </a:prstGeom>
        </p:spPr>
        <p:txBody>
          <a:bodyPr anchor="ctr">
            <a:normAutofit/>
          </a:bodyPr>
          <a:lstStyle>
            <a:lvl1pPr algn="ctr">
              <a:defRPr sz="3600" cap="small">
                <a:latin typeface="Optima"/>
                <a:cs typeface="Optima"/>
              </a:defRPr>
            </a:lvl1pPr>
          </a:lstStyle>
          <a:p>
            <a:r>
              <a:rPr lang="x-none" dirty="0" smtClean="0"/>
              <a:t>Title</a:t>
            </a:r>
            <a:endParaRPr lang="en-US" dirty="0"/>
          </a:p>
        </p:txBody>
      </p:sp>
      <p:sp>
        <p:nvSpPr>
          <p:cNvPr id="7" name="TextBox 6"/>
          <p:cNvSpPr txBox="1"/>
          <p:nvPr userDrawn="1"/>
        </p:nvSpPr>
        <p:spPr>
          <a:xfrm>
            <a:off x="5080000" y="733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6364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5264666" y="6356350"/>
            <a:ext cx="2895600" cy="365125"/>
          </a:xfrm>
        </p:spPr>
        <p:txBody>
          <a:bodyPr/>
          <a:lstStyle/>
          <a:p>
            <a:r>
              <a:rPr lang="en-US" smtClean="0"/>
              <a:t>Footer Text</a:t>
            </a:r>
            <a:endParaRPr lang="en-US" dirty="0"/>
          </a:p>
        </p:txBody>
      </p:sp>
      <p:sp>
        <p:nvSpPr>
          <p:cNvPr id="3" name="Slide Number Placeholder 3"/>
          <p:cNvSpPr>
            <a:spLocks noGrp="1"/>
          </p:cNvSpPr>
          <p:nvPr>
            <p:ph type="sldNum" sz="quarter" idx="11"/>
          </p:nvPr>
        </p:nvSpPr>
        <p:spPr>
          <a:xfrm>
            <a:off x="8198556" y="6356350"/>
            <a:ext cx="488243" cy="365125"/>
          </a:xfrm>
        </p:spPr>
        <p:txBody>
          <a:bodyPr/>
          <a:lstStyle/>
          <a:p>
            <a:fld id="{2F4E2E3C-FF33-FC45-91A9-BDC48E1E835D}" type="slidenum">
              <a:rPr lang="en-US" smtClean="0"/>
              <a:pPr/>
              <a:t>‹#›</a:t>
            </a:fld>
            <a:endParaRPr lang="en-US" dirty="0"/>
          </a:p>
        </p:txBody>
      </p:sp>
    </p:spTree>
    <p:extLst>
      <p:ext uri="{BB962C8B-B14F-4D97-AF65-F5344CB8AC3E}">
        <p14:creationId xmlns:p14="http://schemas.microsoft.com/office/powerpoint/2010/main" val="179318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otally Blank">
    <p:spTree>
      <p:nvGrpSpPr>
        <p:cNvPr id="1" name=""/>
        <p:cNvGrpSpPr/>
        <p:nvPr/>
      </p:nvGrpSpPr>
      <p:grpSpPr>
        <a:xfrm>
          <a:off x="0" y="0"/>
          <a:ext cx="0" cy="0"/>
          <a:chOff x="0" y="0"/>
          <a:chExt cx="0" cy="0"/>
        </a:xfrm>
      </p:grpSpPr>
      <p:sp>
        <p:nvSpPr>
          <p:cNvPr id="17" name="Rectangle 16"/>
          <p:cNvSpPr/>
          <p:nvPr userDrawn="1"/>
        </p:nvSpPr>
        <p:spPr>
          <a:xfrm>
            <a:off x="-1132417" y="-762000"/>
            <a:ext cx="9144000" cy="251820"/>
          </a:xfrm>
          <a:prstGeom prst="rect">
            <a:avLst/>
          </a:prstGeom>
          <a:solidFill>
            <a:srgbClr val="BC0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noFill/>
            </a:endParaRPr>
          </a:p>
        </p:txBody>
      </p:sp>
      <p:sp>
        <p:nvSpPr>
          <p:cNvPr id="26" name="TextBox 25"/>
          <p:cNvSpPr txBox="1"/>
          <p:nvPr userDrawn="1"/>
        </p:nvSpPr>
        <p:spPr>
          <a:xfrm>
            <a:off x="5080000" y="733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618290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TextBox 12"/>
          <p:cNvSpPr txBox="1"/>
          <p:nvPr userDrawn="1"/>
        </p:nvSpPr>
        <p:spPr>
          <a:xfrm>
            <a:off x="2021417" y="4646868"/>
            <a:ext cx="5101167" cy="1138773"/>
          </a:xfrm>
          <a:prstGeom prst="rect">
            <a:avLst/>
          </a:prstGeom>
          <a:noFill/>
        </p:spPr>
        <p:txBody>
          <a:bodyPr wrap="square" rtlCol="0">
            <a:spAutoFit/>
          </a:bodyPr>
          <a:lstStyle/>
          <a:p>
            <a:pPr algn="ctr"/>
            <a:r>
              <a:rPr lang="en-US" sz="2400" dirty="0" smtClean="0">
                <a:latin typeface="Optima"/>
                <a:cs typeface="Optima"/>
              </a:rPr>
              <a:t>Joseph Stanley</a:t>
            </a:r>
          </a:p>
          <a:p>
            <a:pPr algn="ctr"/>
            <a:endParaRPr lang="en-US" sz="800" dirty="0" smtClean="0">
              <a:latin typeface="Optima"/>
              <a:cs typeface="Optima"/>
            </a:endParaRPr>
          </a:p>
          <a:p>
            <a:pPr algn="ctr"/>
            <a:r>
              <a:rPr lang="en-US" dirty="0" smtClean="0">
                <a:latin typeface="Optima"/>
                <a:cs typeface="Optima"/>
              </a:rPr>
              <a:t>University of Georgia</a:t>
            </a:r>
          </a:p>
          <a:p>
            <a:pPr algn="ctr"/>
            <a:r>
              <a:rPr lang="en-US" dirty="0" err="1" smtClean="0">
                <a:latin typeface="Optima"/>
                <a:cs typeface="Optima"/>
              </a:rPr>
              <a:t>joeystan@uga.edu</a:t>
            </a:r>
            <a:endParaRPr lang="en-US" dirty="0">
              <a:latin typeface="Optima"/>
              <a:cs typeface="Optima"/>
            </a:endParaRPr>
          </a:p>
        </p:txBody>
      </p:sp>
      <p:sp>
        <p:nvSpPr>
          <p:cNvPr id="2" name="TextBox 1"/>
          <p:cNvSpPr txBox="1"/>
          <p:nvPr userDrawn="1"/>
        </p:nvSpPr>
        <p:spPr>
          <a:xfrm>
            <a:off x="627027" y="1549337"/>
            <a:ext cx="7889947" cy="646331"/>
          </a:xfrm>
          <a:prstGeom prst="rect">
            <a:avLst/>
          </a:prstGeom>
          <a:noFill/>
        </p:spPr>
        <p:txBody>
          <a:bodyPr wrap="square" rtlCol="0">
            <a:spAutoFit/>
          </a:bodyPr>
          <a:lstStyle/>
          <a:p>
            <a:pPr algn="ctr"/>
            <a:r>
              <a:rPr lang="en-US" sz="3600" dirty="0" smtClean="0">
                <a:latin typeface="Optima"/>
                <a:cs typeface="Optima"/>
              </a:rPr>
              <a:t>Thank You!</a:t>
            </a:r>
          </a:p>
        </p:txBody>
      </p:sp>
      <p:sp>
        <p:nvSpPr>
          <p:cNvPr id="14" name="Content Placeholder 2"/>
          <p:cNvSpPr>
            <a:spLocks noGrp="1"/>
          </p:cNvSpPr>
          <p:nvPr>
            <p:ph idx="1" hasCustomPrompt="1"/>
          </p:nvPr>
        </p:nvSpPr>
        <p:spPr>
          <a:xfrm>
            <a:off x="457200" y="2968251"/>
            <a:ext cx="8229600" cy="1027368"/>
          </a:xfrm>
          <a:prstGeom prst="rect">
            <a:avLst/>
          </a:prstGeom>
        </p:spPr>
        <p:txBody>
          <a:bodyPr anchor="ctr">
            <a:normAutofit/>
          </a:bodyPr>
          <a:lstStyle>
            <a:lvl1pPr marL="0" indent="0" algn="ctr">
              <a:buNone/>
              <a:defRPr sz="2000">
                <a:latin typeface="Garamond"/>
                <a:cs typeface="Garamond"/>
              </a:defRPr>
            </a:lvl1pPr>
            <a:lvl2pPr>
              <a:defRPr sz="2000">
                <a:latin typeface="Garamond"/>
                <a:cs typeface="Garamond"/>
              </a:defRPr>
            </a:lvl2pPr>
            <a:lvl3pPr>
              <a:defRPr sz="1800">
                <a:latin typeface="Garamond"/>
                <a:cs typeface="Garamond"/>
              </a:defRPr>
            </a:lvl3pPr>
            <a:lvl4pPr>
              <a:defRPr sz="1600">
                <a:latin typeface="Garamond"/>
                <a:cs typeface="Garamond"/>
              </a:defRPr>
            </a:lvl4pPr>
            <a:lvl5pPr>
              <a:defRPr sz="1400">
                <a:latin typeface="Garamond"/>
                <a:cs typeface="Garamond"/>
              </a:defRPr>
            </a:lvl5pPr>
          </a:lstStyle>
          <a:p>
            <a:pPr lvl="0"/>
            <a:r>
              <a:rPr lang="x-none" dirty="0" smtClean="0"/>
              <a:t>Special thanks</a:t>
            </a:r>
          </a:p>
        </p:txBody>
      </p:sp>
    </p:spTree>
    <p:extLst>
      <p:ext uri="{BB962C8B-B14F-4D97-AF65-F5344CB8AC3E}">
        <p14:creationId xmlns:p14="http://schemas.microsoft.com/office/powerpoint/2010/main" val="762355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231546"/>
            <a:ext cx="9144000" cy="626454"/>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9144000" cy="251820"/>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noFill/>
            </a:endParaRPr>
          </a:p>
        </p:txBody>
      </p:sp>
      <p:sp>
        <p:nvSpPr>
          <p:cNvPr id="11" name="Footer Placeholder 4"/>
          <p:cNvSpPr>
            <a:spLocks noGrp="1"/>
          </p:cNvSpPr>
          <p:nvPr>
            <p:ph type="ftr" sz="quarter" idx="3"/>
          </p:nvPr>
        </p:nvSpPr>
        <p:spPr>
          <a:xfrm>
            <a:off x="5264666" y="6356350"/>
            <a:ext cx="2895600" cy="365125"/>
          </a:xfrm>
          <a:prstGeom prst="rect">
            <a:avLst/>
          </a:prstGeom>
        </p:spPr>
        <p:txBody>
          <a:bodyPr anchor="ctr"/>
          <a:lstStyle>
            <a:lvl1pPr algn="r">
              <a:defRPr sz="1600">
                <a:solidFill>
                  <a:srgbClr val="FFFFFF"/>
                </a:solidFill>
                <a:latin typeface="Optima"/>
                <a:cs typeface="Optima"/>
              </a:defRPr>
            </a:lvl1pPr>
          </a:lstStyle>
          <a:p>
            <a:r>
              <a:rPr lang="en-US" dirty="0" smtClean="0"/>
              <a:t>Footer Text</a:t>
            </a:r>
            <a:endParaRPr lang="en-US" dirty="0"/>
          </a:p>
        </p:txBody>
      </p:sp>
      <p:sp>
        <p:nvSpPr>
          <p:cNvPr id="12" name="Slide Number Placeholder 5"/>
          <p:cNvSpPr>
            <a:spLocks noGrp="1"/>
          </p:cNvSpPr>
          <p:nvPr>
            <p:ph type="sldNum" sz="quarter" idx="4"/>
          </p:nvPr>
        </p:nvSpPr>
        <p:spPr>
          <a:xfrm>
            <a:off x="8198556" y="6356350"/>
            <a:ext cx="488243" cy="365125"/>
          </a:xfrm>
          <a:prstGeom prst="rect">
            <a:avLst/>
          </a:prstGeom>
        </p:spPr>
        <p:txBody>
          <a:bodyPr anchor="ctr"/>
          <a:lstStyle>
            <a:lvl1pPr>
              <a:defRPr sz="1400">
                <a:solidFill>
                  <a:srgbClr val="FFFFFF"/>
                </a:solidFill>
              </a:defRPr>
            </a:lvl1pPr>
          </a:lstStyle>
          <a:p>
            <a:fld id="{2F4E2E3C-FF33-FC45-91A9-BDC48E1E835D}" type="slidenum">
              <a:rPr lang="en-US" smtClean="0"/>
              <a:pPr/>
              <a:t>‹#›</a:t>
            </a:fld>
            <a:endParaRPr lang="en-US" dirty="0"/>
          </a:p>
        </p:txBody>
      </p:sp>
    </p:spTree>
    <p:extLst>
      <p:ext uri="{BB962C8B-B14F-4D97-AF65-F5344CB8AC3E}">
        <p14:creationId xmlns:p14="http://schemas.microsoft.com/office/powerpoint/2010/main" val="1161467159"/>
      </p:ext>
    </p:extLst>
  </p:cSld>
  <p:clrMap bg1="lt1" tx1="dk1" bg2="lt2" tx2="dk2" accent1="accent1" accent2="accent2" accent3="accent3" accent4="accent4" accent5="accent5" accent6="accent6" hlink="hlink" folHlink="folHlink"/>
  <p:sldLayoutIdLst>
    <p:sldLayoutId id="2147483675" r:id="rId1"/>
    <p:sldLayoutId id="2147483680" r:id="rId2"/>
    <p:sldLayoutId id="2147483676" r:id="rId3"/>
    <p:sldLayoutId id="2147483677" r:id="rId4"/>
    <p:sldLayoutId id="2147483678" r:id="rId5"/>
    <p:sldLayoutId id="2147483679" r:id="rId6"/>
    <p:sldLayoutId id="2147483667" r:id="rId7"/>
    <p:sldLayoutId id="2147483671" r:id="rId8"/>
    <p:sldLayoutId id="2147483673" r:id="rId9"/>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media" Target="../media/media2.wav"/><Relationship Id="rId4" Type="http://schemas.openxmlformats.org/officeDocument/2006/relationships/audio" Target="../media/media2.wav"/><Relationship Id="rId5" Type="http://schemas.openxmlformats.org/officeDocument/2006/relationships/slideLayout" Target="../slideLayouts/slideLayout4.xml"/><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emf"/><Relationship Id="rId3" Type="http://schemas.openxmlformats.org/officeDocument/2006/relationships/image" Target="../media/image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r-project.org/" TargetMode="External"/><Relationship Id="rId4" Type="http://schemas.openxmlformats.org/officeDocument/2006/relationships/hyperlink" Target="http://fave.ling.upenn.edu/" TargetMode="External"/><Relationship Id="rId1" Type="http://schemas.openxmlformats.org/officeDocument/2006/relationships/slideLayout" Target="../slideLayouts/slideLayout4.xml"/><Relationship Id="rId2" Type="http://schemas.openxmlformats.org/officeDocument/2006/relationships/hyperlink" Target="http://cran.r-project.org/web/packages/vowels/index.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Separate Phonemes /</a:t>
            </a:r>
            <a:r>
              <a:rPr lang="en-US" cap="none" dirty="0" err="1"/>
              <a:t>ɔr</a:t>
            </a:r>
            <a:r>
              <a:rPr lang="en-US" dirty="0"/>
              <a:t>/ Merging?</a:t>
            </a:r>
          </a:p>
          <a:p>
            <a:endParaRPr lang="en-US" dirty="0"/>
          </a:p>
        </p:txBody>
      </p:sp>
      <p:sp>
        <p:nvSpPr>
          <p:cNvPr id="3" name="Text Placeholder 2"/>
          <p:cNvSpPr>
            <a:spLocks noGrp="1"/>
          </p:cNvSpPr>
          <p:nvPr>
            <p:ph type="body" sz="quarter" idx="11"/>
          </p:nvPr>
        </p:nvSpPr>
        <p:spPr/>
        <p:txBody>
          <a:bodyPr/>
          <a:lstStyle/>
          <a:p>
            <a:r>
              <a:rPr lang="en-US" dirty="0"/>
              <a:t>A Real-time Study of the Cord-Card </a:t>
            </a:r>
            <a:r>
              <a:rPr lang="en-US" dirty="0" smtClean="0"/>
              <a:t>Merger</a:t>
            </a:r>
            <a:endParaRPr lang="en-US" dirty="0"/>
          </a:p>
        </p:txBody>
      </p:sp>
      <p:sp>
        <p:nvSpPr>
          <p:cNvPr id="4" name="Content Placeholder 3"/>
          <p:cNvSpPr>
            <a:spLocks noGrp="1"/>
          </p:cNvSpPr>
          <p:nvPr>
            <p:ph sz="quarter" idx="12"/>
          </p:nvPr>
        </p:nvSpPr>
        <p:spPr>
          <a:xfrm>
            <a:off x="2032320" y="4724400"/>
            <a:ext cx="5079361" cy="1308100"/>
          </a:xfrm>
        </p:spPr>
        <p:txBody>
          <a:bodyPr/>
          <a:lstStyle/>
          <a:p>
            <a:r>
              <a:rPr lang="en-US" dirty="0" smtClean="0"/>
              <a:t>2</a:t>
            </a:r>
            <a:r>
              <a:rPr lang="en-US" baseline="30000" dirty="0" smtClean="0"/>
              <a:t>nd</a:t>
            </a:r>
            <a:r>
              <a:rPr lang="en-US" dirty="0" smtClean="0"/>
              <a:t> Annual Interdisciplinary Conference at UGA</a:t>
            </a:r>
          </a:p>
          <a:p>
            <a:r>
              <a:rPr lang="en-US" dirty="0" smtClean="0"/>
              <a:t>Athens, Georgia</a:t>
            </a:r>
          </a:p>
          <a:p>
            <a:r>
              <a:rPr lang="en-US" dirty="0" smtClean="0"/>
              <a:t>October 9, 2015</a:t>
            </a:r>
            <a:endParaRPr lang="en-US" dirty="0"/>
          </a:p>
        </p:txBody>
      </p:sp>
    </p:spTree>
    <p:extLst>
      <p:ext uri="{BB962C8B-B14F-4D97-AF65-F5344CB8AC3E}">
        <p14:creationId xmlns:p14="http://schemas.microsoft.com/office/powerpoint/2010/main" val="130198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Methodology</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10</a:t>
            </a:fld>
            <a:endParaRPr lang="en-US" dirty="0"/>
          </a:p>
        </p:txBody>
      </p:sp>
      <p:sp>
        <p:nvSpPr>
          <p:cNvPr id="4" name="Content Placeholder 3"/>
          <p:cNvSpPr>
            <a:spLocks noGrp="1"/>
          </p:cNvSpPr>
          <p:nvPr>
            <p:ph idx="1"/>
          </p:nvPr>
        </p:nvSpPr>
        <p:spPr>
          <a:xfrm>
            <a:off x="457200" y="1346908"/>
            <a:ext cx="8229600" cy="4404471"/>
          </a:xfrm>
        </p:spPr>
        <p:txBody>
          <a:bodyPr>
            <a:normAutofit/>
          </a:bodyPr>
          <a:lstStyle/>
          <a:p>
            <a:r>
              <a:rPr lang="en-US" dirty="0" smtClean="0"/>
              <a:t>LDS</a:t>
            </a:r>
            <a:r>
              <a:rPr lang="en-US" baseline="30000" dirty="0" smtClean="0"/>
              <a:t>1</a:t>
            </a:r>
            <a:r>
              <a:rPr lang="en-US" dirty="0" smtClean="0"/>
              <a:t> General Conference talks</a:t>
            </a:r>
          </a:p>
          <a:p>
            <a:pPr lvl="1"/>
            <a:r>
              <a:rPr lang="en-US" dirty="0" smtClean="0"/>
              <a:t>6 two-hour sessions, twice a year, for 180 years</a:t>
            </a:r>
          </a:p>
          <a:p>
            <a:pPr lvl="1"/>
            <a:r>
              <a:rPr lang="en-US" dirty="0" smtClean="0"/>
              <a:t>Important to Mormons </a:t>
            </a:r>
          </a:p>
          <a:p>
            <a:pPr lvl="2"/>
            <a:r>
              <a:rPr lang="en-US" dirty="0" smtClean="0"/>
              <a:t>Recorded since at least the 1930s</a:t>
            </a:r>
          </a:p>
          <a:p>
            <a:pPr lvl="2"/>
            <a:r>
              <a:rPr lang="en-US" dirty="0"/>
              <a:t>High quality audio and video</a:t>
            </a:r>
            <a:endParaRPr lang="en-US" dirty="0" smtClean="0"/>
          </a:p>
          <a:p>
            <a:pPr lvl="1"/>
            <a:r>
              <a:rPr lang="en-US" dirty="0" smtClean="0"/>
              <a:t>Talks from 1971–present are publicly available for download on </a:t>
            </a:r>
            <a:r>
              <a:rPr lang="en-US" dirty="0" err="1" smtClean="0"/>
              <a:t>lds.org</a:t>
            </a:r>
            <a:endParaRPr lang="en-US" dirty="0" smtClean="0"/>
          </a:p>
          <a:p>
            <a:r>
              <a:rPr lang="en-US" dirty="0" smtClean="0"/>
              <a:t>As a Linguistic Corpus</a:t>
            </a:r>
          </a:p>
          <a:p>
            <a:pPr lvl="1"/>
            <a:r>
              <a:rPr lang="en-US" dirty="0" smtClean="0"/>
              <a:t>430 speakers, 3290 talks, at least 550 hours of speech</a:t>
            </a:r>
          </a:p>
          <a:p>
            <a:pPr lvl="1"/>
            <a:r>
              <a:rPr lang="en-US" dirty="0" smtClean="0"/>
              <a:t>Ideal for real-time studies</a:t>
            </a:r>
          </a:p>
          <a:p>
            <a:pPr lvl="2"/>
            <a:r>
              <a:rPr lang="en-US" dirty="0" smtClean="0"/>
              <a:t>43 speakers have at least a 20 year range</a:t>
            </a:r>
          </a:p>
          <a:p>
            <a:pPr lvl="2"/>
            <a:r>
              <a:rPr lang="en-US" dirty="0" smtClean="0"/>
              <a:t>17 have a 30 year range</a:t>
            </a:r>
          </a:p>
          <a:p>
            <a:pPr lvl="2"/>
            <a:r>
              <a:rPr lang="en-US" dirty="0" smtClean="0"/>
              <a:t>5 have a 40 year </a:t>
            </a:r>
            <a:r>
              <a:rPr lang="en-US" dirty="0" smtClean="0"/>
              <a:t>range</a:t>
            </a:r>
            <a:endParaRPr lang="en-US" dirty="0" smtClean="0"/>
          </a:p>
        </p:txBody>
      </p:sp>
      <p:sp>
        <p:nvSpPr>
          <p:cNvPr id="5" name="Title 4"/>
          <p:cNvSpPr>
            <a:spLocks noGrp="1"/>
          </p:cNvSpPr>
          <p:nvPr>
            <p:ph type="title"/>
          </p:nvPr>
        </p:nvSpPr>
        <p:spPr/>
        <p:txBody>
          <a:bodyPr/>
          <a:lstStyle/>
          <a:p>
            <a:r>
              <a:rPr lang="en-US" dirty="0" smtClean="0"/>
              <a:t>Corpus</a:t>
            </a:r>
            <a:endParaRPr lang="en-US" dirty="0"/>
          </a:p>
        </p:txBody>
      </p:sp>
      <p:sp>
        <p:nvSpPr>
          <p:cNvPr id="6" name="TextBox 5"/>
          <p:cNvSpPr txBox="1"/>
          <p:nvPr/>
        </p:nvSpPr>
        <p:spPr>
          <a:xfrm>
            <a:off x="457200" y="5849067"/>
            <a:ext cx="8229599" cy="369332"/>
          </a:xfrm>
          <a:prstGeom prst="rect">
            <a:avLst/>
          </a:prstGeom>
          <a:noFill/>
        </p:spPr>
        <p:txBody>
          <a:bodyPr wrap="square" rtlCol="0">
            <a:spAutoFit/>
          </a:bodyPr>
          <a:lstStyle/>
          <a:p>
            <a:r>
              <a:rPr lang="en-US" baseline="30000" dirty="0" smtClean="0">
                <a:latin typeface="Garamond"/>
                <a:cs typeface="Garamond"/>
              </a:rPr>
              <a:t>1</a:t>
            </a:r>
            <a:r>
              <a:rPr lang="en-US" dirty="0" smtClean="0">
                <a:latin typeface="Garamond"/>
                <a:cs typeface="Garamond"/>
              </a:rPr>
              <a:t> The Church of Jesus Christ of Latter-day Saints (a.k.a. Mormon)</a:t>
            </a:r>
            <a:endParaRPr lang="en-US" dirty="0">
              <a:latin typeface="Garamond"/>
              <a:cs typeface="Garamond"/>
            </a:endParaRPr>
          </a:p>
        </p:txBody>
      </p:sp>
    </p:spTree>
    <p:extLst>
      <p:ext uri="{BB962C8B-B14F-4D97-AF65-F5344CB8AC3E}">
        <p14:creationId xmlns:p14="http://schemas.microsoft.com/office/powerpoint/2010/main" val="25920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Methodology</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11</a:t>
            </a:fld>
            <a:endParaRPr lang="en-US" dirty="0"/>
          </a:p>
        </p:txBody>
      </p:sp>
      <p:sp>
        <p:nvSpPr>
          <p:cNvPr id="4" name="Content Placeholder 3"/>
          <p:cNvSpPr>
            <a:spLocks noGrp="1"/>
          </p:cNvSpPr>
          <p:nvPr>
            <p:ph idx="1"/>
          </p:nvPr>
        </p:nvSpPr>
        <p:spPr>
          <a:xfrm>
            <a:off x="457200" y="1346908"/>
            <a:ext cx="6013752" cy="4144330"/>
          </a:xfrm>
        </p:spPr>
        <p:txBody>
          <a:bodyPr>
            <a:normAutofit fontScale="92500" lnSpcReduction="20000"/>
          </a:bodyPr>
          <a:lstStyle/>
          <a:p>
            <a:r>
              <a:rPr lang="en-US" dirty="0" smtClean="0"/>
              <a:t>Tom </a:t>
            </a:r>
            <a:r>
              <a:rPr lang="en-US" dirty="0" smtClean="0"/>
              <a:t>Perry</a:t>
            </a:r>
          </a:p>
          <a:p>
            <a:pPr lvl="1"/>
            <a:r>
              <a:rPr lang="en-US" dirty="0"/>
              <a:t>Known informally among Mormons for his “distinctive voice”</a:t>
            </a:r>
          </a:p>
          <a:p>
            <a:pPr lvl="2"/>
            <a:r>
              <a:rPr lang="en-US" dirty="0"/>
              <a:t>a.k.a. the cord-card merger</a:t>
            </a:r>
          </a:p>
          <a:p>
            <a:r>
              <a:rPr lang="en-US" dirty="0" smtClean="0"/>
              <a:t>Brief Bio</a:t>
            </a:r>
          </a:p>
          <a:p>
            <a:pPr lvl="1"/>
            <a:r>
              <a:rPr lang="en-US" dirty="0" smtClean="0"/>
              <a:t>Born in 1922 in Logan, Utah</a:t>
            </a:r>
          </a:p>
          <a:p>
            <a:pPr lvl="2"/>
            <a:r>
              <a:rPr lang="en-US" dirty="0" smtClean="0"/>
              <a:t>(Cord-card merger completed by the 30s)</a:t>
            </a:r>
          </a:p>
          <a:p>
            <a:pPr lvl="1"/>
            <a:r>
              <a:rPr lang="en-US" dirty="0" smtClean="0"/>
              <a:t>Served in the Marines during WWII</a:t>
            </a:r>
          </a:p>
          <a:p>
            <a:pPr lvl="1"/>
            <a:r>
              <a:rPr lang="en-US" dirty="0" smtClean="0"/>
              <a:t>B.S. in Finance at Utah State</a:t>
            </a:r>
          </a:p>
          <a:p>
            <a:pPr lvl="1"/>
            <a:r>
              <a:rPr lang="en-US" dirty="0" smtClean="0"/>
              <a:t>Employment in New York, California, Washington, and Massachusetts</a:t>
            </a:r>
          </a:p>
          <a:p>
            <a:pPr lvl="1"/>
            <a:r>
              <a:rPr lang="en-US" dirty="0" smtClean="0"/>
              <a:t>Began full-time service as a church leader in 1974</a:t>
            </a:r>
            <a:br>
              <a:rPr lang="en-US" dirty="0" smtClean="0"/>
            </a:br>
            <a:r>
              <a:rPr lang="en-US" dirty="0" smtClean="0"/>
              <a:t>(age 52).</a:t>
            </a:r>
          </a:p>
          <a:p>
            <a:pPr lvl="1"/>
            <a:r>
              <a:rPr lang="en-US" dirty="0" smtClean="0"/>
              <a:t>Passed away May 2015 (age 92)</a:t>
            </a:r>
          </a:p>
        </p:txBody>
      </p:sp>
      <p:sp>
        <p:nvSpPr>
          <p:cNvPr id="5" name="Title 4"/>
          <p:cNvSpPr>
            <a:spLocks noGrp="1"/>
          </p:cNvSpPr>
          <p:nvPr>
            <p:ph type="title"/>
          </p:nvPr>
        </p:nvSpPr>
        <p:spPr/>
        <p:txBody>
          <a:bodyPr/>
          <a:lstStyle/>
          <a:p>
            <a:r>
              <a:rPr lang="en-US" dirty="0" smtClean="0"/>
              <a:t>Speaker Selection</a:t>
            </a:r>
            <a:endParaRPr lang="en-US" dirty="0"/>
          </a:p>
        </p:txBody>
      </p:sp>
      <p:pic>
        <p:nvPicPr>
          <p:cNvPr id="6" name="Picture 5"/>
          <p:cNvPicPr>
            <a:picLocks noChangeAspect="1"/>
          </p:cNvPicPr>
          <p:nvPr/>
        </p:nvPicPr>
        <p:blipFill>
          <a:blip r:embed="rId6"/>
          <a:stretch>
            <a:fillRect/>
          </a:stretch>
        </p:blipFill>
        <p:spPr>
          <a:xfrm>
            <a:off x="6601391" y="3636618"/>
            <a:ext cx="1988646" cy="2489546"/>
          </a:xfrm>
          <a:prstGeom prst="rect">
            <a:avLst/>
          </a:prstGeom>
        </p:spPr>
      </p:pic>
      <p:pic>
        <p:nvPicPr>
          <p:cNvPr id="7" name="Picture 6"/>
          <p:cNvPicPr>
            <a:picLocks noChangeAspect="1"/>
          </p:cNvPicPr>
          <p:nvPr/>
        </p:nvPicPr>
        <p:blipFill>
          <a:blip r:embed="rId7"/>
          <a:stretch>
            <a:fillRect/>
          </a:stretch>
        </p:blipFill>
        <p:spPr>
          <a:xfrm>
            <a:off x="6601391" y="1250146"/>
            <a:ext cx="1988646" cy="2317949"/>
          </a:xfrm>
          <a:prstGeom prst="rect">
            <a:avLst/>
          </a:prstGeom>
        </p:spPr>
      </p:pic>
      <p:pic>
        <p:nvPicPr>
          <p:cNvPr id="10" name="1973-S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9621" y="5313364"/>
            <a:ext cx="812800" cy="812800"/>
          </a:xfrm>
          <a:prstGeom prst="rect">
            <a:avLst/>
          </a:prstGeom>
        </p:spPr>
      </p:pic>
      <p:pic>
        <p:nvPicPr>
          <p:cNvPr id="11" name="2015-Sampl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40442" y="5313364"/>
            <a:ext cx="812800" cy="812800"/>
          </a:xfrm>
          <a:prstGeom prst="rect">
            <a:avLst/>
          </a:prstGeom>
        </p:spPr>
      </p:pic>
    </p:spTree>
    <p:extLst>
      <p:ext uri="{BB962C8B-B14F-4D97-AF65-F5344CB8AC3E}">
        <p14:creationId xmlns:p14="http://schemas.microsoft.com/office/powerpoint/2010/main" val="394388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653"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01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0"/>
                </p:tgtEl>
              </p:cMediaNode>
            </p:audio>
            <p:audio>
              <p:cMediaNode vol="80000">
                <p:cTn id="42"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Methodology</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12</a:t>
            </a:fld>
            <a:endParaRPr lang="en-US" dirty="0"/>
          </a:p>
        </p:txBody>
      </p:sp>
      <p:sp>
        <p:nvSpPr>
          <p:cNvPr id="4" name="Content Placeholder 3"/>
          <p:cNvSpPr>
            <a:spLocks noGrp="1"/>
          </p:cNvSpPr>
          <p:nvPr>
            <p:ph idx="1"/>
          </p:nvPr>
        </p:nvSpPr>
        <p:spPr/>
        <p:txBody>
          <a:bodyPr>
            <a:normAutofit/>
          </a:bodyPr>
          <a:lstStyle/>
          <a:p>
            <a:r>
              <a:rPr lang="en-US" dirty="0" smtClean="0"/>
              <a:t>Perry’s 84 conference talks</a:t>
            </a:r>
          </a:p>
          <a:p>
            <a:pPr lvl="1"/>
            <a:r>
              <a:rPr lang="en-US" dirty="0" smtClean="0"/>
              <a:t>Two each year from 1972–2015</a:t>
            </a:r>
            <a:endParaRPr lang="en-US" dirty="0"/>
          </a:p>
          <a:p>
            <a:pPr lvl="1"/>
            <a:r>
              <a:rPr lang="en-US" dirty="0" smtClean="0"/>
              <a:t>21 </a:t>
            </a:r>
            <a:r>
              <a:rPr lang="en-US" dirty="0"/>
              <a:t>hours of </a:t>
            </a:r>
            <a:r>
              <a:rPr lang="en-US" dirty="0" smtClean="0"/>
              <a:t>speech</a:t>
            </a:r>
          </a:p>
          <a:p>
            <a:pPr lvl="1"/>
            <a:endParaRPr lang="en-US" dirty="0"/>
          </a:p>
          <a:p>
            <a:r>
              <a:rPr lang="en-US" dirty="0" smtClean="0"/>
              <a:t>DARLA</a:t>
            </a:r>
            <a:endParaRPr lang="en-US" dirty="0"/>
          </a:p>
          <a:p>
            <a:pPr lvl="1"/>
            <a:r>
              <a:rPr lang="en-US" dirty="0"/>
              <a:t>DARLA </a:t>
            </a:r>
            <a:r>
              <a:rPr lang="en-US" sz="1600" dirty="0"/>
              <a:t>(Reddy &amp; Stanford 2015)</a:t>
            </a:r>
            <a:r>
              <a:rPr lang="en-US" dirty="0"/>
              <a:t>, using FAVE </a:t>
            </a:r>
            <a:r>
              <a:rPr lang="en-US" sz="1600" dirty="0"/>
              <a:t>(</a:t>
            </a:r>
            <a:r>
              <a:rPr lang="en-US" sz="1600" dirty="0" err="1"/>
              <a:t>Rosenfelder</a:t>
            </a:r>
            <a:r>
              <a:rPr lang="en-US" sz="1600" dirty="0"/>
              <a:t>, </a:t>
            </a:r>
            <a:r>
              <a:rPr lang="en-US" sz="1600" dirty="0" err="1"/>
              <a:t>Fruehwald</a:t>
            </a:r>
            <a:r>
              <a:rPr lang="en-US" sz="1600" dirty="0"/>
              <a:t>, </a:t>
            </a:r>
            <a:r>
              <a:rPr lang="en-US" sz="1600" dirty="0" err="1"/>
              <a:t>Evanini</a:t>
            </a:r>
            <a:r>
              <a:rPr lang="en-US" sz="1600" dirty="0"/>
              <a:t> &amp; Yuan 2011)</a:t>
            </a:r>
            <a:r>
              <a:rPr lang="en-US" dirty="0"/>
              <a:t> and the </a:t>
            </a:r>
            <a:r>
              <a:rPr lang="en-US" sz="1600" dirty="0" err="1" smtClean="0">
                <a:latin typeface="Monaco" charset="0"/>
                <a:ea typeface="Monaco" charset="0"/>
                <a:cs typeface="Monaco" charset="0"/>
              </a:rPr>
              <a:t>VowelsR</a:t>
            </a:r>
            <a:r>
              <a:rPr lang="en-US" dirty="0" smtClean="0"/>
              <a:t> </a:t>
            </a:r>
            <a:r>
              <a:rPr lang="en-US" dirty="0"/>
              <a:t>package </a:t>
            </a:r>
            <a:r>
              <a:rPr lang="en-US" sz="1600" dirty="0"/>
              <a:t>(Kendall &amp; Thomas 2010</a:t>
            </a:r>
            <a:r>
              <a:rPr lang="en-US" sz="1600" dirty="0" smtClean="0"/>
              <a:t>)</a:t>
            </a:r>
          </a:p>
          <a:p>
            <a:pPr lvl="1"/>
            <a:endParaRPr lang="en-US" dirty="0"/>
          </a:p>
          <a:p>
            <a:r>
              <a:rPr lang="en-US" dirty="0" smtClean="0"/>
              <a:t>97,876 total vowels</a:t>
            </a:r>
            <a:endParaRPr lang="en-US" dirty="0"/>
          </a:p>
          <a:p>
            <a:pPr lvl="1"/>
            <a:r>
              <a:rPr lang="en-US" dirty="0" smtClean="0"/>
              <a:t>Excluding diphthongs and unstressed syllables</a:t>
            </a:r>
          </a:p>
          <a:p>
            <a:pPr lvl="1"/>
            <a:r>
              <a:rPr lang="en-US" dirty="0" smtClean="0"/>
              <a:t>Isolated potential cord-card words (n=1,311).</a:t>
            </a:r>
          </a:p>
          <a:p>
            <a:pPr lvl="1"/>
            <a:r>
              <a:rPr lang="en-US" dirty="0" smtClean="0"/>
              <a:t>F1, F2, and F3 measurements at the midpoint of the vowel</a:t>
            </a:r>
          </a:p>
          <a:p>
            <a:pPr lvl="1"/>
            <a:endParaRPr lang="en-US" dirty="0"/>
          </a:p>
        </p:txBody>
      </p:sp>
      <p:sp>
        <p:nvSpPr>
          <p:cNvPr id="5" name="Title 4"/>
          <p:cNvSpPr>
            <a:spLocks noGrp="1"/>
          </p:cNvSpPr>
          <p:nvPr>
            <p:ph type="title"/>
          </p:nvPr>
        </p:nvSpPr>
        <p:spPr/>
        <p:txBody>
          <a:bodyPr/>
          <a:lstStyle/>
          <a:p>
            <a:r>
              <a:rPr lang="en-US" dirty="0" smtClean="0"/>
              <a:t>Data Collection</a:t>
            </a:r>
            <a:endParaRPr lang="en-US" dirty="0"/>
          </a:p>
        </p:txBody>
      </p:sp>
    </p:spTree>
    <p:extLst>
      <p:ext uri="{BB962C8B-B14F-4D97-AF65-F5344CB8AC3E}">
        <p14:creationId xmlns:p14="http://schemas.microsoft.com/office/powerpoint/2010/main" val="3068022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nchor="ctr"/>
          <a:lstStyle/>
          <a:p>
            <a:r>
              <a:rPr lang="en-US" dirty="0" smtClean="0"/>
              <a:t>Analysis</a:t>
            </a:r>
            <a:endParaRPr lang="en-US" dirty="0"/>
          </a:p>
        </p:txBody>
      </p:sp>
      <p:sp>
        <p:nvSpPr>
          <p:cNvPr id="3" name="Slide Number Placeholder 2"/>
          <p:cNvSpPr>
            <a:spLocks noGrp="1"/>
          </p:cNvSpPr>
          <p:nvPr>
            <p:ph type="sldNum" sz="quarter" idx="11"/>
          </p:nvPr>
        </p:nvSpPr>
        <p:spPr/>
        <p:txBody>
          <a:bodyPr anchor="ctr"/>
          <a:lstStyle/>
          <a:p>
            <a:fld id="{2F4E2E3C-FF33-FC45-91A9-BDC48E1E835D}" type="slidenum">
              <a:rPr lang="en-US" smtClean="0"/>
              <a:pPr/>
              <a:t>13</a:t>
            </a:fld>
            <a:endParaRPr lang="en-US" dirty="0"/>
          </a:p>
        </p:txBody>
      </p:sp>
      <p:sp>
        <p:nvSpPr>
          <p:cNvPr id="4" name="Content Placeholder 3"/>
          <p:cNvSpPr>
            <a:spLocks noGrp="1"/>
          </p:cNvSpPr>
          <p:nvPr>
            <p:ph idx="1"/>
          </p:nvPr>
        </p:nvSpPr>
        <p:spPr>
          <a:xfrm>
            <a:off x="457200" y="1346908"/>
            <a:ext cx="8229600" cy="775404"/>
          </a:xfrm>
        </p:spPr>
        <p:txBody>
          <a:bodyPr/>
          <a:lstStyle/>
          <a:p>
            <a:r>
              <a:rPr lang="en-US" dirty="0" smtClean="0"/>
              <a:t>Classified each potential word based </a:t>
            </a:r>
            <a:r>
              <a:rPr lang="en-US" dirty="0"/>
              <a:t>on </a:t>
            </a:r>
            <a:r>
              <a:rPr lang="en-US" dirty="0" smtClean="0"/>
              <a:t>pronunciation </a:t>
            </a:r>
            <a:r>
              <a:rPr lang="en-US" dirty="0"/>
              <a:t>in </a:t>
            </a:r>
            <a:r>
              <a:rPr lang="en-US" dirty="0" smtClean="0"/>
              <a:t>Walker’s Critical Pronouncing Dictionary (1807):</a:t>
            </a:r>
            <a:endParaRPr lang="en-US" dirty="0"/>
          </a:p>
        </p:txBody>
      </p:sp>
      <p:sp>
        <p:nvSpPr>
          <p:cNvPr id="5" name="Title 4"/>
          <p:cNvSpPr>
            <a:spLocks noGrp="1"/>
          </p:cNvSpPr>
          <p:nvPr>
            <p:ph type="title"/>
          </p:nvPr>
        </p:nvSpPr>
        <p:spPr/>
        <p:txBody>
          <a:bodyPr/>
          <a:lstStyle/>
          <a:p>
            <a:r>
              <a:rPr lang="en-US" dirty="0" smtClean="0"/>
              <a:t>Analysis</a:t>
            </a:r>
            <a:endParaRPr lang="en-US" dirty="0"/>
          </a:p>
        </p:txBody>
      </p:sp>
      <p:sp>
        <p:nvSpPr>
          <p:cNvPr id="6" name="TextBox 5"/>
          <p:cNvSpPr txBox="1"/>
          <p:nvPr/>
        </p:nvSpPr>
        <p:spPr>
          <a:xfrm>
            <a:off x="5812367" y="2548181"/>
            <a:ext cx="2652889" cy="1754326"/>
          </a:xfrm>
          <a:prstGeom prst="rect">
            <a:avLst/>
          </a:prstGeom>
          <a:noFill/>
        </p:spPr>
        <p:txBody>
          <a:bodyPr wrap="square" rtlCol="0">
            <a:spAutoFit/>
          </a:bodyPr>
          <a:lstStyle/>
          <a:p>
            <a:pPr marL="0" lvl="1"/>
            <a:r>
              <a:rPr lang="en-US" i="1" dirty="0" smtClean="0">
                <a:latin typeface="Garamond" charset="0"/>
                <a:ea typeface="Garamond" charset="0"/>
                <a:cs typeface="Garamond" charset="0"/>
              </a:rPr>
              <a:t>apart</a:t>
            </a:r>
            <a:r>
              <a:rPr lang="en-US" dirty="0">
                <a:latin typeface="Garamond" charset="0"/>
                <a:ea typeface="Garamond" charset="0"/>
                <a:cs typeface="Garamond" charset="0"/>
              </a:rPr>
              <a:t>, </a:t>
            </a:r>
            <a:r>
              <a:rPr lang="en-US" i="1" dirty="0" smtClean="0">
                <a:latin typeface="Garamond" charset="0"/>
                <a:ea typeface="Garamond" charset="0"/>
                <a:cs typeface="Garamond" charset="0"/>
              </a:rPr>
              <a:t>are</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article</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barn</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car</a:t>
            </a:r>
            <a:r>
              <a:rPr lang="en-US" dirty="0" smtClean="0">
                <a:latin typeface="Garamond" charset="0"/>
                <a:ea typeface="Garamond" charset="0"/>
                <a:cs typeface="Garamond" charset="0"/>
              </a:rPr>
              <a:t>, </a:t>
            </a:r>
            <a:r>
              <a:rPr lang="en-US" i="1" dirty="0">
                <a:latin typeface="Garamond" charset="0"/>
                <a:ea typeface="Garamond" charset="0"/>
                <a:cs typeface="Garamond" charset="0"/>
              </a:rPr>
              <a:t>charge</a:t>
            </a:r>
            <a:r>
              <a:rPr lang="en-US" dirty="0">
                <a:latin typeface="Garamond" charset="0"/>
                <a:ea typeface="Garamond" charset="0"/>
                <a:cs typeface="Garamond" charset="0"/>
              </a:rPr>
              <a:t>, </a:t>
            </a:r>
            <a:r>
              <a:rPr lang="en-US" i="1" dirty="0" smtClean="0">
                <a:latin typeface="Garamond" charset="0"/>
                <a:ea typeface="Garamond" charset="0"/>
                <a:cs typeface="Garamond" charset="0"/>
              </a:rPr>
              <a:t>dark</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depart</a:t>
            </a:r>
            <a:r>
              <a:rPr lang="en-US" dirty="0">
                <a:latin typeface="Garamond" charset="0"/>
                <a:ea typeface="Garamond" charset="0"/>
                <a:cs typeface="Garamond" charset="0"/>
              </a:rPr>
              <a:t>, </a:t>
            </a:r>
            <a:r>
              <a:rPr lang="en-US" i="1" dirty="0" smtClean="0">
                <a:latin typeface="Garamond" charset="0"/>
                <a:ea typeface="Garamond" charset="0"/>
                <a:cs typeface="Garamond" charset="0"/>
              </a:rPr>
              <a:t>far</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farm</a:t>
            </a:r>
            <a:r>
              <a:rPr lang="en-US" dirty="0">
                <a:latin typeface="Garamond" charset="0"/>
                <a:ea typeface="Garamond" charset="0"/>
                <a:cs typeface="Garamond" charset="0"/>
              </a:rPr>
              <a:t>, </a:t>
            </a:r>
            <a:r>
              <a:rPr lang="en-US" i="1" dirty="0">
                <a:latin typeface="Garamond" charset="0"/>
                <a:ea typeface="Garamond" charset="0"/>
                <a:cs typeface="Garamond" charset="0"/>
              </a:rPr>
              <a:t>garden</a:t>
            </a:r>
            <a:r>
              <a:rPr lang="en-US" dirty="0">
                <a:latin typeface="Garamond" charset="0"/>
                <a:ea typeface="Garamond" charset="0"/>
                <a:cs typeface="Garamond" charset="0"/>
              </a:rPr>
              <a:t>, </a:t>
            </a:r>
            <a:r>
              <a:rPr lang="en-US" i="1" dirty="0" smtClean="0">
                <a:latin typeface="Garamond" charset="0"/>
                <a:ea typeface="Garamond" charset="0"/>
                <a:cs typeface="Garamond" charset="0"/>
              </a:rPr>
              <a:t>guard</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harbor</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heart</a:t>
            </a:r>
            <a:r>
              <a:rPr lang="en-US" dirty="0">
                <a:latin typeface="Garamond" charset="0"/>
                <a:ea typeface="Garamond" charset="0"/>
                <a:cs typeface="Garamond" charset="0"/>
              </a:rPr>
              <a:t>, </a:t>
            </a:r>
            <a:r>
              <a:rPr lang="en-US" i="1" dirty="0">
                <a:latin typeface="Garamond" charset="0"/>
                <a:ea typeface="Garamond" charset="0"/>
                <a:cs typeface="Garamond" charset="0"/>
              </a:rPr>
              <a:t>large</a:t>
            </a:r>
            <a:r>
              <a:rPr lang="en-US" dirty="0">
                <a:latin typeface="Garamond" charset="0"/>
                <a:ea typeface="Garamond" charset="0"/>
                <a:cs typeface="Garamond" charset="0"/>
              </a:rPr>
              <a:t>, </a:t>
            </a:r>
            <a:r>
              <a:rPr lang="en-US" i="1" dirty="0">
                <a:latin typeface="Garamond" charset="0"/>
                <a:ea typeface="Garamond" charset="0"/>
                <a:cs typeface="Garamond" charset="0"/>
              </a:rPr>
              <a:t>mark</a:t>
            </a:r>
            <a:r>
              <a:rPr lang="en-US" dirty="0">
                <a:latin typeface="Garamond" charset="0"/>
                <a:ea typeface="Garamond" charset="0"/>
                <a:cs typeface="Garamond" charset="0"/>
              </a:rPr>
              <a:t>, </a:t>
            </a:r>
            <a:r>
              <a:rPr lang="en-US" i="1" dirty="0" smtClean="0">
                <a:latin typeface="Garamond" charset="0"/>
                <a:ea typeface="Garamond" charset="0"/>
                <a:cs typeface="Garamond" charset="0"/>
              </a:rPr>
              <a:t>marshmallow</a:t>
            </a:r>
            <a:r>
              <a:rPr lang="en-US" dirty="0" smtClean="0">
                <a:latin typeface="Garamond" charset="0"/>
                <a:ea typeface="Garamond" charset="0"/>
                <a:cs typeface="Garamond" charset="0"/>
              </a:rPr>
              <a:t>,</a:t>
            </a:r>
            <a:r>
              <a:rPr lang="en-US" i="1" dirty="0" smtClean="0">
                <a:latin typeface="Garamond" charset="0"/>
                <a:ea typeface="Garamond" charset="0"/>
                <a:cs typeface="Garamond" charset="0"/>
              </a:rPr>
              <a:t> part</a:t>
            </a:r>
            <a:r>
              <a:rPr lang="en-US" dirty="0">
                <a:latin typeface="Garamond" charset="0"/>
                <a:ea typeface="Garamond" charset="0"/>
                <a:cs typeface="Garamond" charset="0"/>
              </a:rPr>
              <a:t>, </a:t>
            </a:r>
            <a:r>
              <a:rPr lang="en-US" i="1" dirty="0" smtClean="0">
                <a:latin typeface="Garamond" charset="0"/>
                <a:ea typeface="Garamond" charset="0"/>
                <a:cs typeface="Garamond" charset="0"/>
              </a:rPr>
              <a:t>patriarchal</a:t>
            </a:r>
            <a:r>
              <a:rPr lang="en-US" dirty="0" smtClean="0">
                <a:latin typeface="Garamond" charset="0"/>
                <a:ea typeface="Garamond" charset="0"/>
                <a:cs typeface="Garamond" charset="0"/>
              </a:rPr>
              <a:t>,</a:t>
            </a:r>
            <a:r>
              <a:rPr lang="en-US" i="1" dirty="0" smtClean="0">
                <a:latin typeface="Garamond" charset="0"/>
                <a:ea typeface="Garamond" charset="0"/>
                <a:cs typeface="Garamond" charset="0"/>
              </a:rPr>
              <a:t> regard</a:t>
            </a:r>
            <a:r>
              <a:rPr lang="en-US" dirty="0">
                <a:latin typeface="Garamond" charset="0"/>
                <a:ea typeface="Garamond" charset="0"/>
                <a:cs typeface="Garamond" charset="0"/>
              </a:rPr>
              <a:t>, </a:t>
            </a:r>
            <a:r>
              <a:rPr lang="en-US" i="1" dirty="0" smtClean="0">
                <a:latin typeface="Garamond" charset="0"/>
                <a:ea typeface="Garamond" charset="0"/>
                <a:cs typeface="Garamond" charset="0"/>
              </a:rPr>
              <a:t>remarkable</a:t>
            </a:r>
            <a:r>
              <a:rPr lang="en-US" dirty="0" smtClean="0">
                <a:latin typeface="Garamond" charset="0"/>
                <a:ea typeface="Garamond" charset="0"/>
                <a:cs typeface="Garamond" charset="0"/>
              </a:rPr>
              <a:t>,</a:t>
            </a:r>
            <a:r>
              <a:rPr lang="en-US" i="1" dirty="0" smtClean="0">
                <a:latin typeface="Garamond" charset="0"/>
                <a:ea typeface="Garamond" charset="0"/>
                <a:cs typeface="Garamond" charset="0"/>
              </a:rPr>
              <a:t> start</a:t>
            </a:r>
            <a:r>
              <a:rPr lang="en-US" dirty="0" smtClean="0">
                <a:latin typeface="Garamond" charset="0"/>
                <a:ea typeface="Garamond" charset="0"/>
                <a:cs typeface="Garamond" charset="0"/>
              </a:rPr>
              <a:t>, </a:t>
            </a:r>
            <a:r>
              <a:rPr lang="en-US" i="1" dirty="0" smtClean="0">
                <a:latin typeface="Garamond" charset="0"/>
                <a:ea typeface="Garamond" charset="0"/>
                <a:cs typeface="Garamond" charset="0"/>
              </a:rPr>
              <a:t>target</a:t>
            </a:r>
            <a:endParaRPr lang="en-US" i="1" dirty="0">
              <a:latin typeface="Garamond" charset="0"/>
              <a:ea typeface="Garamond" charset="0"/>
              <a:cs typeface="Garamond" charset="0"/>
            </a:endParaRPr>
          </a:p>
        </p:txBody>
      </p:sp>
      <p:sp>
        <p:nvSpPr>
          <p:cNvPr id="7" name="TextBox 6"/>
          <p:cNvSpPr txBox="1"/>
          <p:nvPr/>
        </p:nvSpPr>
        <p:spPr>
          <a:xfrm>
            <a:off x="3313291" y="2524031"/>
            <a:ext cx="2560320" cy="2103120"/>
          </a:xfrm>
          <a:prstGeom prst="rect">
            <a:avLst/>
          </a:prstGeom>
          <a:noFill/>
        </p:spPr>
        <p:txBody>
          <a:bodyPr wrap="square" rtlCol="0">
            <a:spAutoFit/>
          </a:bodyPr>
          <a:lstStyle/>
          <a:p>
            <a:pPr marL="0" lvl="1"/>
            <a:r>
              <a:rPr lang="en-US" i="1" dirty="0" smtClean="0">
                <a:latin typeface="Garamond" charset="0"/>
                <a:ea typeface="Garamond" charset="0"/>
                <a:cs typeface="Garamond" charset="0"/>
              </a:rPr>
              <a:t>according</a:t>
            </a:r>
            <a:r>
              <a:rPr lang="en-US" dirty="0">
                <a:latin typeface="Garamond" charset="0"/>
                <a:ea typeface="Garamond" charset="0"/>
                <a:cs typeface="Garamond" charset="0"/>
              </a:rPr>
              <a:t>, </a:t>
            </a:r>
            <a:r>
              <a:rPr lang="en-US" i="1" dirty="0">
                <a:latin typeface="Garamond" charset="0"/>
                <a:ea typeface="Garamond" charset="0"/>
                <a:cs typeface="Garamond" charset="0"/>
              </a:rPr>
              <a:t>born</a:t>
            </a:r>
            <a:r>
              <a:rPr lang="en-US" dirty="0">
                <a:latin typeface="Garamond" charset="0"/>
                <a:ea typeface="Garamond" charset="0"/>
                <a:cs typeface="Garamond" charset="0"/>
              </a:rPr>
              <a:t>, </a:t>
            </a:r>
            <a:r>
              <a:rPr lang="en-US" i="1" dirty="0">
                <a:latin typeface="Garamond" charset="0"/>
                <a:ea typeface="Garamond" charset="0"/>
                <a:cs typeface="Garamond" charset="0"/>
              </a:rPr>
              <a:t>corn</a:t>
            </a:r>
            <a:r>
              <a:rPr lang="en-US" dirty="0">
                <a:latin typeface="Garamond" charset="0"/>
                <a:ea typeface="Garamond" charset="0"/>
                <a:cs typeface="Garamond" charset="0"/>
              </a:rPr>
              <a:t>, </a:t>
            </a:r>
            <a:r>
              <a:rPr lang="en-US" i="1" dirty="0">
                <a:latin typeface="Garamond" charset="0"/>
                <a:ea typeface="Garamond" charset="0"/>
                <a:cs typeface="Garamond" charset="0"/>
              </a:rPr>
              <a:t>enormous, fork</a:t>
            </a:r>
            <a:r>
              <a:rPr lang="en-US" dirty="0">
                <a:latin typeface="Garamond" charset="0"/>
                <a:ea typeface="Garamond" charset="0"/>
                <a:cs typeface="Garamond" charset="0"/>
              </a:rPr>
              <a:t>, </a:t>
            </a:r>
            <a:r>
              <a:rPr lang="en-US" i="1" dirty="0">
                <a:latin typeface="Garamond" charset="0"/>
                <a:ea typeface="Garamond" charset="0"/>
                <a:cs typeface="Garamond" charset="0"/>
              </a:rPr>
              <a:t>forty</a:t>
            </a:r>
            <a:r>
              <a:rPr lang="en-US" dirty="0">
                <a:latin typeface="Garamond" charset="0"/>
                <a:ea typeface="Garamond" charset="0"/>
                <a:cs typeface="Garamond" charset="0"/>
              </a:rPr>
              <a:t>, </a:t>
            </a:r>
            <a:r>
              <a:rPr lang="en-US" i="1" dirty="0">
                <a:latin typeface="Garamond" charset="0"/>
                <a:ea typeface="Garamond" charset="0"/>
                <a:cs typeface="Garamond" charset="0"/>
              </a:rPr>
              <a:t>horse</a:t>
            </a:r>
            <a:r>
              <a:rPr lang="en-US" dirty="0">
                <a:latin typeface="Garamond" charset="0"/>
                <a:ea typeface="Garamond" charset="0"/>
                <a:cs typeface="Garamond" charset="0"/>
              </a:rPr>
              <a:t>, </a:t>
            </a:r>
            <a:r>
              <a:rPr lang="en-US" i="1" dirty="0">
                <a:latin typeface="Garamond" charset="0"/>
                <a:ea typeface="Garamond" charset="0"/>
                <a:cs typeface="Garamond" charset="0"/>
              </a:rPr>
              <a:t>important</a:t>
            </a:r>
            <a:r>
              <a:rPr lang="en-US" dirty="0">
                <a:latin typeface="Garamond" charset="0"/>
                <a:ea typeface="Garamond" charset="0"/>
                <a:cs typeface="Garamond" charset="0"/>
              </a:rPr>
              <a:t>, </a:t>
            </a:r>
            <a:r>
              <a:rPr lang="en-US" i="1" dirty="0">
                <a:latin typeface="Garamond" charset="0"/>
                <a:ea typeface="Garamond" charset="0"/>
                <a:cs typeface="Garamond" charset="0"/>
              </a:rPr>
              <a:t>lord</a:t>
            </a:r>
            <a:r>
              <a:rPr lang="en-US" dirty="0">
                <a:latin typeface="Garamond" charset="0"/>
                <a:ea typeface="Garamond" charset="0"/>
                <a:cs typeface="Garamond" charset="0"/>
              </a:rPr>
              <a:t>, </a:t>
            </a:r>
            <a:r>
              <a:rPr lang="en-US" i="1" dirty="0">
                <a:latin typeface="Garamond" charset="0"/>
                <a:ea typeface="Garamond" charset="0"/>
                <a:cs typeface="Garamond" charset="0"/>
              </a:rPr>
              <a:t>morning</a:t>
            </a:r>
            <a:r>
              <a:rPr lang="en-US" dirty="0">
                <a:latin typeface="Garamond" charset="0"/>
                <a:ea typeface="Garamond" charset="0"/>
                <a:cs typeface="Garamond" charset="0"/>
              </a:rPr>
              <a:t>, </a:t>
            </a:r>
            <a:r>
              <a:rPr lang="en-US" i="1" dirty="0">
                <a:latin typeface="Garamond" charset="0"/>
                <a:ea typeface="Garamond" charset="0"/>
                <a:cs typeface="Garamond" charset="0"/>
              </a:rPr>
              <a:t>nor</a:t>
            </a:r>
            <a:r>
              <a:rPr lang="en-US" dirty="0">
                <a:latin typeface="Garamond" charset="0"/>
                <a:ea typeface="Garamond" charset="0"/>
                <a:cs typeface="Garamond" charset="0"/>
              </a:rPr>
              <a:t>, </a:t>
            </a:r>
            <a:r>
              <a:rPr lang="en-US" i="1" dirty="0">
                <a:latin typeface="Garamond" charset="0"/>
                <a:ea typeface="Garamond" charset="0"/>
                <a:cs typeface="Garamond" charset="0"/>
              </a:rPr>
              <a:t>or</a:t>
            </a:r>
            <a:r>
              <a:rPr lang="en-US" dirty="0">
                <a:latin typeface="Garamond" charset="0"/>
                <a:ea typeface="Garamond" charset="0"/>
                <a:cs typeface="Garamond" charset="0"/>
              </a:rPr>
              <a:t>, </a:t>
            </a:r>
            <a:r>
              <a:rPr lang="en-US" i="1" dirty="0">
                <a:latin typeface="Garamond" charset="0"/>
                <a:ea typeface="Garamond" charset="0"/>
                <a:cs typeface="Garamond" charset="0"/>
              </a:rPr>
              <a:t>order</a:t>
            </a:r>
            <a:r>
              <a:rPr lang="en-US" dirty="0">
                <a:latin typeface="Garamond" charset="0"/>
                <a:ea typeface="Garamond" charset="0"/>
                <a:cs typeface="Garamond" charset="0"/>
              </a:rPr>
              <a:t>, </a:t>
            </a:r>
            <a:r>
              <a:rPr lang="en-US" i="1" dirty="0">
                <a:latin typeface="Garamond" charset="0"/>
                <a:ea typeface="Garamond" charset="0"/>
                <a:cs typeface="Garamond" charset="0"/>
              </a:rPr>
              <a:t>organize</a:t>
            </a:r>
            <a:r>
              <a:rPr lang="en-US" dirty="0">
                <a:latin typeface="Garamond" charset="0"/>
                <a:ea typeface="Garamond" charset="0"/>
                <a:cs typeface="Garamond" charset="0"/>
              </a:rPr>
              <a:t>, </a:t>
            </a:r>
            <a:r>
              <a:rPr lang="en-US" i="1" dirty="0">
                <a:latin typeface="Garamond" charset="0"/>
                <a:ea typeface="Garamond" charset="0"/>
                <a:cs typeface="Garamond" charset="0"/>
              </a:rPr>
              <a:t>quarters</a:t>
            </a:r>
            <a:r>
              <a:rPr lang="en-US" dirty="0">
                <a:latin typeface="Garamond" charset="0"/>
                <a:ea typeface="Garamond" charset="0"/>
                <a:cs typeface="Garamond" charset="0"/>
              </a:rPr>
              <a:t>, </a:t>
            </a:r>
            <a:r>
              <a:rPr lang="en-US" i="1" dirty="0">
                <a:latin typeface="Garamond" charset="0"/>
                <a:ea typeface="Garamond" charset="0"/>
                <a:cs typeface="Garamond" charset="0"/>
              </a:rPr>
              <a:t>record</a:t>
            </a:r>
            <a:r>
              <a:rPr lang="en-US" dirty="0">
                <a:latin typeface="Garamond" charset="0"/>
                <a:ea typeface="Garamond" charset="0"/>
                <a:cs typeface="Garamond" charset="0"/>
              </a:rPr>
              <a:t>, </a:t>
            </a:r>
            <a:r>
              <a:rPr lang="en-US" i="1" dirty="0">
                <a:latin typeface="Garamond" charset="0"/>
                <a:ea typeface="Garamond" charset="0"/>
                <a:cs typeface="Garamond" charset="0"/>
              </a:rPr>
              <a:t>shortage</a:t>
            </a:r>
            <a:r>
              <a:rPr lang="en-US" dirty="0">
                <a:latin typeface="Garamond" charset="0"/>
                <a:ea typeface="Garamond" charset="0"/>
                <a:cs typeface="Garamond" charset="0"/>
              </a:rPr>
              <a:t>, </a:t>
            </a:r>
            <a:r>
              <a:rPr lang="en-US" i="1" dirty="0">
                <a:latin typeface="Garamond" charset="0"/>
                <a:ea typeface="Garamond" charset="0"/>
                <a:cs typeface="Garamond" charset="0"/>
              </a:rPr>
              <a:t>storm</a:t>
            </a:r>
            <a:r>
              <a:rPr lang="en-US" dirty="0">
                <a:latin typeface="Garamond" charset="0"/>
                <a:ea typeface="Garamond" charset="0"/>
                <a:cs typeface="Garamond" charset="0"/>
              </a:rPr>
              <a:t>, </a:t>
            </a:r>
            <a:r>
              <a:rPr lang="en-US" i="1" dirty="0">
                <a:latin typeface="Garamond" charset="0"/>
                <a:ea typeface="Garamond" charset="0"/>
                <a:cs typeface="Garamond" charset="0"/>
              </a:rPr>
              <a:t>torch</a:t>
            </a:r>
            <a:r>
              <a:rPr lang="en-US" dirty="0">
                <a:latin typeface="Garamond" charset="0"/>
                <a:ea typeface="Garamond" charset="0"/>
                <a:cs typeface="Garamond" charset="0"/>
              </a:rPr>
              <a:t>, </a:t>
            </a:r>
            <a:r>
              <a:rPr lang="en-US" i="1" dirty="0">
                <a:latin typeface="Garamond" charset="0"/>
                <a:ea typeface="Garamond" charset="0"/>
                <a:cs typeface="Garamond" charset="0"/>
              </a:rPr>
              <a:t>uniform</a:t>
            </a:r>
            <a:endParaRPr lang="en-US" dirty="0">
              <a:latin typeface="Garamond" charset="0"/>
              <a:ea typeface="Garamond" charset="0"/>
              <a:cs typeface="Garamond" charset="0"/>
            </a:endParaRPr>
          </a:p>
          <a:p>
            <a:endParaRPr lang="en-US" dirty="0">
              <a:latin typeface="Garamond" charset="0"/>
              <a:ea typeface="Garamond" charset="0"/>
              <a:cs typeface="Garamond" charset="0"/>
            </a:endParaRPr>
          </a:p>
        </p:txBody>
      </p:sp>
      <p:sp>
        <p:nvSpPr>
          <p:cNvPr id="9" name="TextBox 8"/>
          <p:cNvSpPr txBox="1"/>
          <p:nvPr/>
        </p:nvSpPr>
        <p:spPr>
          <a:xfrm>
            <a:off x="570090" y="2546572"/>
            <a:ext cx="2743201" cy="1754326"/>
          </a:xfrm>
          <a:prstGeom prst="rect">
            <a:avLst/>
          </a:prstGeom>
          <a:noFill/>
        </p:spPr>
        <p:txBody>
          <a:bodyPr wrap="square" rtlCol="0">
            <a:spAutoFit/>
          </a:bodyPr>
          <a:lstStyle/>
          <a:p>
            <a:pPr marL="0" lvl="1"/>
            <a:r>
              <a:rPr lang="en-US" i="1" dirty="0" smtClean="0">
                <a:latin typeface="Garamond" charset="0"/>
                <a:ea typeface="Garamond" charset="0"/>
                <a:cs typeface="Garamond" charset="0"/>
              </a:rPr>
              <a:t>aboard</a:t>
            </a:r>
            <a:r>
              <a:rPr lang="en-US" dirty="0">
                <a:latin typeface="Garamond" charset="0"/>
                <a:ea typeface="Garamond" charset="0"/>
                <a:cs typeface="Garamond" charset="0"/>
              </a:rPr>
              <a:t>, </a:t>
            </a:r>
            <a:r>
              <a:rPr lang="en-US" i="1" dirty="0">
                <a:latin typeface="Garamond" charset="0"/>
                <a:ea typeface="Garamond" charset="0"/>
                <a:cs typeface="Garamond" charset="0"/>
              </a:rPr>
              <a:t>before</a:t>
            </a:r>
            <a:r>
              <a:rPr lang="en-US" dirty="0">
                <a:latin typeface="Garamond" charset="0"/>
                <a:ea typeface="Garamond" charset="0"/>
                <a:cs typeface="Garamond" charset="0"/>
              </a:rPr>
              <a:t>, </a:t>
            </a:r>
            <a:r>
              <a:rPr lang="en-US" i="1" dirty="0">
                <a:latin typeface="Garamond" charset="0"/>
                <a:ea typeface="Garamond" charset="0"/>
                <a:cs typeface="Garamond" charset="0"/>
              </a:rPr>
              <a:t>course</a:t>
            </a:r>
            <a:r>
              <a:rPr lang="en-US" dirty="0">
                <a:latin typeface="Garamond" charset="0"/>
                <a:ea typeface="Garamond" charset="0"/>
                <a:cs typeface="Garamond" charset="0"/>
              </a:rPr>
              <a:t>, </a:t>
            </a:r>
            <a:r>
              <a:rPr lang="en-US" i="1" dirty="0">
                <a:latin typeface="Garamond" charset="0"/>
                <a:ea typeface="Garamond" charset="0"/>
                <a:cs typeface="Garamond" charset="0"/>
              </a:rPr>
              <a:t>divorce</a:t>
            </a:r>
            <a:r>
              <a:rPr lang="en-US" dirty="0">
                <a:latin typeface="Garamond" charset="0"/>
                <a:ea typeface="Garamond" charset="0"/>
                <a:cs typeface="Garamond" charset="0"/>
              </a:rPr>
              <a:t>, </a:t>
            </a:r>
            <a:r>
              <a:rPr lang="en-US" i="1" dirty="0">
                <a:latin typeface="Garamond" charset="0"/>
                <a:ea typeface="Garamond" charset="0"/>
                <a:cs typeface="Garamond" charset="0"/>
              </a:rPr>
              <a:t>door</a:t>
            </a:r>
            <a:r>
              <a:rPr lang="en-US" dirty="0">
                <a:latin typeface="Garamond" charset="0"/>
                <a:ea typeface="Garamond" charset="0"/>
                <a:cs typeface="Garamond" charset="0"/>
              </a:rPr>
              <a:t>, </a:t>
            </a:r>
            <a:r>
              <a:rPr lang="en-US" i="1" dirty="0">
                <a:latin typeface="Garamond" charset="0"/>
                <a:ea typeface="Garamond" charset="0"/>
                <a:cs typeface="Garamond" charset="0"/>
              </a:rPr>
              <a:t>for</a:t>
            </a:r>
            <a:r>
              <a:rPr lang="en-US" dirty="0">
                <a:latin typeface="Garamond" charset="0"/>
                <a:ea typeface="Garamond" charset="0"/>
                <a:cs typeface="Garamond" charset="0"/>
              </a:rPr>
              <a:t>, </a:t>
            </a:r>
            <a:r>
              <a:rPr lang="en-US" i="1" dirty="0">
                <a:latin typeface="Garamond" charset="0"/>
                <a:ea typeface="Garamond" charset="0"/>
                <a:cs typeface="Garamond" charset="0"/>
              </a:rPr>
              <a:t>force</a:t>
            </a:r>
            <a:r>
              <a:rPr lang="en-US" dirty="0">
                <a:latin typeface="Garamond" charset="0"/>
                <a:ea typeface="Garamond" charset="0"/>
                <a:cs typeface="Garamond" charset="0"/>
              </a:rPr>
              <a:t>, </a:t>
            </a:r>
            <a:r>
              <a:rPr lang="en-US" i="1" dirty="0">
                <a:latin typeface="Garamond" charset="0"/>
                <a:ea typeface="Garamond" charset="0"/>
                <a:cs typeface="Garamond" charset="0"/>
              </a:rPr>
              <a:t>four</a:t>
            </a:r>
            <a:r>
              <a:rPr lang="en-US" dirty="0">
                <a:latin typeface="Garamond" charset="0"/>
                <a:ea typeface="Garamond" charset="0"/>
                <a:cs typeface="Garamond" charset="0"/>
              </a:rPr>
              <a:t>, </a:t>
            </a:r>
            <a:r>
              <a:rPr lang="en-US" i="1" dirty="0">
                <a:latin typeface="Garamond" charset="0"/>
                <a:ea typeface="Garamond" charset="0"/>
                <a:cs typeface="Garamond" charset="0"/>
              </a:rPr>
              <a:t>keyboard</a:t>
            </a:r>
            <a:r>
              <a:rPr lang="en-US" dirty="0">
                <a:latin typeface="Garamond" charset="0"/>
                <a:ea typeface="Garamond" charset="0"/>
                <a:cs typeface="Garamond" charset="0"/>
              </a:rPr>
              <a:t>, </a:t>
            </a:r>
            <a:r>
              <a:rPr lang="en-US" i="1" dirty="0">
                <a:latin typeface="Garamond" charset="0"/>
                <a:ea typeface="Garamond" charset="0"/>
                <a:cs typeface="Garamond" charset="0"/>
              </a:rPr>
              <a:t>more</a:t>
            </a:r>
            <a:r>
              <a:rPr lang="en-US" dirty="0">
                <a:latin typeface="Garamond" charset="0"/>
                <a:ea typeface="Garamond" charset="0"/>
                <a:cs typeface="Garamond" charset="0"/>
              </a:rPr>
              <a:t>, </a:t>
            </a:r>
            <a:r>
              <a:rPr lang="en-US" i="1" dirty="0">
                <a:latin typeface="Garamond" charset="0"/>
                <a:ea typeface="Garamond" charset="0"/>
                <a:cs typeface="Garamond" charset="0"/>
              </a:rPr>
              <a:t>porch</a:t>
            </a:r>
            <a:r>
              <a:rPr lang="en-US" dirty="0">
                <a:latin typeface="Garamond" charset="0"/>
                <a:ea typeface="Garamond" charset="0"/>
                <a:cs typeface="Garamond" charset="0"/>
              </a:rPr>
              <a:t>, </a:t>
            </a:r>
            <a:r>
              <a:rPr lang="en-US" i="1" dirty="0">
                <a:latin typeface="Garamond" charset="0"/>
                <a:ea typeface="Garamond" charset="0"/>
                <a:cs typeface="Garamond" charset="0"/>
              </a:rPr>
              <a:t>report</a:t>
            </a:r>
            <a:r>
              <a:rPr lang="en-US" dirty="0">
                <a:latin typeface="Garamond" charset="0"/>
                <a:ea typeface="Garamond" charset="0"/>
                <a:cs typeface="Garamond" charset="0"/>
              </a:rPr>
              <a:t>, </a:t>
            </a:r>
            <a:r>
              <a:rPr lang="en-US" i="1" dirty="0">
                <a:latin typeface="Garamond" charset="0"/>
                <a:ea typeface="Garamond" charset="0"/>
                <a:cs typeface="Garamond" charset="0"/>
              </a:rPr>
              <a:t>reward</a:t>
            </a:r>
            <a:r>
              <a:rPr lang="en-US" dirty="0">
                <a:latin typeface="Garamond" charset="0"/>
                <a:ea typeface="Garamond" charset="0"/>
                <a:cs typeface="Garamond" charset="0"/>
              </a:rPr>
              <a:t>, </a:t>
            </a:r>
            <a:r>
              <a:rPr lang="en-US" i="1" dirty="0">
                <a:latin typeface="Garamond" charset="0"/>
                <a:ea typeface="Garamond" charset="0"/>
                <a:cs typeface="Garamond" charset="0"/>
              </a:rPr>
              <a:t>roar</a:t>
            </a:r>
            <a:r>
              <a:rPr lang="en-US" dirty="0">
                <a:latin typeface="Garamond" charset="0"/>
                <a:ea typeface="Garamond" charset="0"/>
                <a:cs typeface="Garamond" charset="0"/>
              </a:rPr>
              <a:t>, </a:t>
            </a:r>
            <a:r>
              <a:rPr lang="en-US" i="1" dirty="0">
                <a:latin typeface="Garamond" charset="0"/>
                <a:ea typeface="Garamond" charset="0"/>
                <a:cs typeface="Garamond" charset="0"/>
              </a:rPr>
              <a:t>score</a:t>
            </a:r>
            <a:r>
              <a:rPr lang="en-US" dirty="0">
                <a:latin typeface="Garamond" charset="0"/>
                <a:ea typeface="Garamond" charset="0"/>
                <a:cs typeface="Garamond" charset="0"/>
              </a:rPr>
              <a:t>, </a:t>
            </a:r>
            <a:r>
              <a:rPr lang="en-US" i="1" dirty="0">
                <a:latin typeface="Garamond" charset="0"/>
                <a:ea typeface="Garamond" charset="0"/>
                <a:cs typeface="Garamond" charset="0"/>
              </a:rPr>
              <a:t>source</a:t>
            </a:r>
            <a:r>
              <a:rPr lang="en-US" dirty="0">
                <a:latin typeface="Garamond" charset="0"/>
                <a:ea typeface="Garamond" charset="0"/>
                <a:cs typeface="Garamond" charset="0"/>
              </a:rPr>
              <a:t>, </a:t>
            </a:r>
            <a:r>
              <a:rPr lang="en-US" i="1" dirty="0">
                <a:latin typeface="Garamond" charset="0"/>
                <a:ea typeface="Garamond" charset="0"/>
                <a:cs typeface="Garamond" charset="0"/>
              </a:rPr>
              <a:t>store</a:t>
            </a:r>
            <a:r>
              <a:rPr lang="en-US" dirty="0">
                <a:latin typeface="Garamond" charset="0"/>
                <a:ea typeface="Garamond" charset="0"/>
                <a:cs typeface="Garamond" charset="0"/>
              </a:rPr>
              <a:t>, </a:t>
            </a:r>
            <a:r>
              <a:rPr lang="en-US" i="1" dirty="0">
                <a:latin typeface="Garamond" charset="0"/>
                <a:ea typeface="Garamond" charset="0"/>
                <a:cs typeface="Garamond" charset="0"/>
              </a:rPr>
              <a:t>support</a:t>
            </a:r>
            <a:r>
              <a:rPr lang="en-US" dirty="0">
                <a:latin typeface="Garamond" charset="0"/>
                <a:ea typeface="Garamond" charset="0"/>
                <a:cs typeface="Garamond" charset="0"/>
              </a:rPr>
              <a:t>, </a:t>
            </a:r>
            <a:r>
              <a:rPr lang="en-US" i="1" dirty="0">
                <a:latin typeface="Garamond" charset="0"/>
                <a:ea typeface="Garamond" charset="0"/>
                <a:cs typeface="Garamond" charset="0"/>
              </a:rPr>
              <a:t>therefore</a:t>
            </a:r>
            <a:r>
              <a:rPr lang="en-US" dirty="0">
                <a:latin typeface="Garamond" charset="0"/>
                <a:ea typeface="Garamond" charset="0"/>
                <a:cs typeface="Garamond" charset="0"/>
              </a:rPr>
              <a:t>, </a:t>
            </a:r>
            <a:r>
              <a:rPr lang="en-US" i="1" dirty="0">
                <a:latin typeface="Garamond" charset="0"/>
                <a:ea typeface="Garamond" charset="0"/>
                <a:cs typeface="Garamond" charset="0"/>
              </a:rPr>
              <a:t>war</a:t>
            </a:r>
            <a:r>
              <a:rPr lang="en-US" dirty="0">
                <a:latin typeface="Garamond" charset="0"/>
                <a:ea typeface="Garamond" charset="0"/>
                <a:cs typeface="Garamond" charset="0"/>
              </a:rPr>
              <a:t>, </a:t>
            </a:r>
            <a:r>
              <a:rPr lang="en-US" i="1" dirty="0">
                <a:latin typeface="Garamond" charset="0"/>
                <a:ea typeface="Garamond" charset="0"/>
                <a:cs typeface="Garamond" charset="0"/>
              </a:rPr>
              <a:t>warning</a:t>
            </a:r>
            <a:r>
              <a:rPr lang="en-US" dirty="0">
                <a:latin typeface="Garamond" charset="0"/>
                <a:ea typeface="Garamond" charset="0"/>
                <a:cs typeface="Garamond" charset="0"/>
              </a:rPr>
              <a:t>, </a:t>
            </a:r>
            <a:r>
              <a:rPr lang="en-US" i="1" dirty="0">
                <a:latin typeface="Garamond" charset="0"/>
                <a:ea typeface="Garamond" charset="0"/>
                <a:cs typeface="Garamond" charset="0"/>
              </a:rPr>
              <a:t>warmth</a:t>
            </a:r>
          </a:p>
          <a:p>
            <a:endParaRPr lang="en-US" dirty="0">
              <a:latin typeface="Garamond" charset="0"/>
              <a:ea typeface="Garamond" charset="0"/>
              <a:cs typeface="Garamond" charset="0"/>
            </a:endParaRPr>
          </a:p>
        </p:txBody>
      </p:sp>
      <p:sp>
        <p:nvSpPr>
          <p:cNvPr id="10" name="TextBox 9"/>
          <p:cNvSpPr txBox="1"/>
          <p:nvPr/>
        </p:nvSpPr>
        <p:spPr>
          <a:xfrm>
            <a:off x="1686277" y="2146462"/>
            <a:ext cx="443089" cy="400110"/>
          </a:xfrm>
          <a:prstGeom prst="rect">
            <a:avLst/>
          </a:prstGeom>
          <a:noFill/>
        </p:spPr>
        <p:txBody>
          <a:bodyPr wrap="square" rtlCol="0">
            <a:spAutoFit/>
          </a:bodyPr>
          <a:lstStyle/>
          <a:p>
            <a:r>
              <a:rPr lang="en-US" sz="2000" dirty="0" smtClean="0">
                <a:latin typeface="Garamond" charset="0"/>
                <a:ea typeface="Garamond" charset="0"/>
                <a:cs typeface="Garamond" charset="0"/>
              </a:rPr>
              <a:t>or</a:t>
            </a:r>
            <a:endParaRPr lang="en-US" sz="2000" dirty="0">
              <a:latin typeface="Garamond" charset="0"/>
              <a:ea typeface="Garamond" charset="0"/>
              <a:cs typeface="Garamond" charset="0"/>
            </a:endParaRPr>
          </a:p>
        </p:txBody>
      </p:sp>
      <p:sp>
        <p:nvSpPr>
          <p:cNvPr id="11" name="TextBox 10"/>
          <p:cNvSpPr txBox="1"/>
          <p:nvPr/>
        </p:nvSpPr>
        <p:spPr>
          <a:xfrm>
            <a:off x="4319410" y="2122312"/>
            <a:ext cx="553157" cy="400110"/>
          </a:xfrm>
          <a:prstGeom prst="rect">
            <a:avLst/>
          </a:prstGeom>
          <a:noFill/>
        </p:spPr>
        <p:txBody>
          <a:bodyPr wrap="square" rtlCol="0">
            <a:spAutoFit/>
          </a:bodyPr>
          <a:lstStyle/>
          <a:p>
            <a:r>
              <a:rPr lang="en-US" sz="2000" dirty="0" err="1" smtClean="0">
                <a:latin typeface="Garamond" charset="0"/>
                <a:ea typeface="Garamond" charset="0"/>
                <a:cs typeface="Garamond" charset="0"/>
              </a:rPr>
              <a:t>ɔr</a:t>
            </a:r>
            <a:endParaRPr lang="en-US" sz="2000" dirty="0">
              <a:latin typeface="Garamond" charset="0"/>
              <a:ea typeface="Garamond" charset="0"/>
              <a:cs typeface="Garamond" charset="0"/>
            </a:endParaRPr>
          </a:p>
        </p:txBody>
      </p:sp>
      <p:sp>
        <p:nvSpPr>
          <p:cNvPr id="12" name="TextBox 11"/>
          <p:cNvSpPr txBox="1"/>
          <p:nvPr/>
        </p:nvSpPr>
        <p:spPr>
          <a:xfrm>
            <a:off x="6529210" y="2146462"/>
            <a:ext cx="443089" cy="400110"/>
          </a:xfrm>
          <a:prstGeom prst="rect">
            <a:avLst/>
          </a:prstGeom>
          <a:noFill/>
        </p:spPr>
        <p:txBody>
          <a:bodyPr wrap="square" rtlCol="0">
            <a:spAutoFit/>
          </a:bodyPr>
          <a:lstStyle/>
          <a:p>
            <a:r>
              <a:rPr lang="en-US" sz="2000" dirty="0" err="1">
                <a:latin typeface="Garamond" charset="0"/>
                <a:ea typeface="Garamond" charset="0"/>
                <a:cs typeface="Garamond" charset="0"/>
              </a:rPr>
              <a:t>a</a:t>
            </a:r>
            <a:r>
              <a:rPr lang="en-US" sz="2000" dirty="0" err="1" smtClean="0">
                <a:latin typeface="Garamond" charset="0"/>
                <a:ea typeface="Garamond" charset="0"/>
                <a:cs typeface="Garamond" charset="0"/>
              </a:rPr>
              <a:t>r</a:t>
            </a:r>
            <a:endParaRPr lang="en-US" sz="2000" dirty="0">
              <a:latin typeface="Garamond" charset="0"/>
              <a:ea typeface="Garamond" charset="0"/>
              <a:cs typeface="Garamond" charset="0"/>
            </a:endParaRPr>
          </a:p>
        </p:txBody>
      </p:sp>
      <p:sp>
        <p:nvSpPr>
          <p:cNvPr id="13" name="Content Placeholder 3"/>
          <p:cNvSpPr txBox="1">
            <a:spLocks/>
          </p:cNvSpPr>
          <p:nvPr/>
        </p:nvSpPr>
        <p:spPr>
          <a:xfrm>
            <a:off x="235656" y="4425244"/>
            <a:ext cx="8229600" cy="1828799"/>
          </a:xfrm>
          <a:prstGeom prst="rect">
            <a:avLst/>
          </a:prstGeom>
        </p:spPr>
        <p:txBody>
          <a:bodyPr/>
          <a:lstStyle>
            <a:lvl1pPr marL="342900" indent="-342900" algn="l" defTabSz="457200" rtl="0" eaLnBrk="1" latinLnBrk="0" hangingPunct="1">
              <a:spcBef>
                <a:spcPct val="20000"/>
              </a:spcBef>
              <a:buFont typeface="Arial"/>
              <a:buChar char="•"/>
              <a:defRPr sz="2200" kern="1200">
                <a:solidFill>
                  <a:schemeClr val="tx1"/>
                </a:solidFill>
                <a:latin typeface="Garamond"/>
                <a:ea typeface="+mn-ea"/>
                <a:cs typeface="Garamond"/>
              </a:defRPr>
            </a:lvl1pPr>
            <a:lvl2pPr marL="742950" indent="-285750" algn="l" defTabSz="457200" rtl="0" eaLnBrk="1" latinLnBrk="0" hangingPunct="1">
              <a:spcBef>
                <a:spcPct val="20000"/>
              </a:spcBef>
              <a:buFont typeface="Arial"/>
              <a:buChar char="–"/>
              <a:defRPr sz="2000" kern="1200">
                <a:solidFill>
                  <a:schemeClr val="tx1"/>
                </a:solidFill>
                <a:latin typeface="Garamond"/>
                <a:ea typeface="+mn-ea"/>
                <a:cs typeface="Garamond"/>
              </a:defRPr>
            </a:lvl2pPr>
            <a:lvl3pPr marL="1143000" indent="-228600" algn="l" defTabSz="457200" rtl="0" eaLnBrk="1" latinLnBrk="0" hangingPunct="1">
              <a:spcBef>
                <a:spcPct val="20000"/>
              </a:spcBef>
              <a:buFont typeface="Arial"/>
              <a:buChar char="•"/>
              <a:defRPr sz="1800" kern="1200">
                <a:solidFill>
                  <a:schemeClr val="tx1"/>
                </a:solidFill>
                <a:latin typeface="Garamond"/>
                <a:ea typeface="+mn-ea"/>
                <a:cs typeface="Garamond"/>
              </a:defRPr>
            </a:lvl3pPr>
            <a:lvl4pPr marL="1600200" indent="-228600" algn="l" defTabSz="457200" rtl="0" eaLnBrk="1" latinLnBrk="0" hangingPunct="1">
              <a:spcBef>
                <a:spcPct val="20000"/>
              </a:spcBef>
              <a:buFont typeface="Arial"/>
              <a:buChar char="–"/>
              <a:defRPr sz="1600" kern="1200">
                <a:solidFill>
                  <a:schemeClr val="tx1"/>
                </a:solidFill>
                <a:latin typeface="Garamond"/>
                <a:ea typeface="+mn-ea"/>
                <a:cs typeface="Garamond"/>
              </a:defRPr>
            </a:lvl4pPr>
            <a:lvl5pPr marL="2057400" indent="-228600" algn="l" defTabSz="457200" rtl="0" eaLnBrk="1" latinLnBrk="0" hangingPunct="1">
              <a:spcBef>
                <a:spcPct val="20000"/>
              </a:spcBef>
              <a:buFont typeface="Arial"/>
              <a:buChar char="»"/>
              <a:defRPr sz="1400" kern="1200">
                <a:solidFill>
                  <a:schemeClr val="tx1"/>
                </a:solidFill>
                <a:latin typeface="Garamond"/>
                <a:ea typeface="+mn-ea"/>
                <a:cs typeface="Garam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Excluded </a:t>
            </a:r>
          </a:p>
          <a:p>
            <a:pPr lvl="1"/>
            <a:r>
              <a:rPr lang="en-US" dirty="0" smtClean="0"/>
              <a:t>open syllables (</a:t>
            </a:r>
            <a:r>
              <a:rPr lang="en-US" i="1" dirty="0" smtClean="0"/>
              <a:t>authority</a:t>
            </a:r>
            <a:r>
              <a:rPr lang="en-US" dirty="0" smtClean="0"/>
              <a:t>, </a:t>
            </a:r>
            <a:r>
              <a:rPr lang="en-US" i="1" dirty="0" smtClean="0"/>
              <a:t>glory</a:t>
            </a:r>
            <a:r>
              <a:rPr lang="en-US" dirty="0" smtClean="0"/>
              <a:t>, </a:t>
            </a:r>
            <a:r>
              <a:rPr lang="en-US" i="1" dirty="0" smtClean="0"/>
              <a:t>historical</a:t>
            </a:r>
            <a:r>
              <a:rPr lang="en-US" dirty="0" smtClean="0"/>
              <a:t>, </a:t>
            </a:r>
            <a:r>
              <a:rPr lang="en-US" i="1" dirty="0" smtClean="0"/>
              <a:t>quorum</a:t>
            </a:r>
            <a:r>
              <a:rPr lang="en-US" dirty="0" smtClean="0"/>
              <a:t>, </a:t>
            </a:r>
            <a:r>
              <a:rPr lang="en-US" i="1" dirty="0" smtClean="0"/>
              <a:t>sorrow</a:t>
            </a:r>
            <a:r>
              <a:rPr lang="en-US" dirty="0" smtClean="0"/>
              <a:t>, </a:t>
            </a:r>
            <a:r>
              <a:rPr lang="en-US" i="1" dirty="0" smtClean="0"/>
              <a:t>story</a:t>
            </a:r>
            <a:r>
              <a:rPr lang="en-US" dirty="0" smtClean="0"/>
              <a:t>), </a:t>
            </a:r>
          </a:p>
          <a:p>
            <a:pPr lvl="1"/>
            <a:r>
              <a:rPr lang="en-US" dirty="0" smtClean="0"/>
              <a:t>words not in the dictionary (</a:t>
            </a:r>
            <a:r>
              <a:rPr lang="en-US" i="1" dirty="0" smtClean="0"/>
              <a:t>Mormon</a:t>
            </a:r>
            <a:r>
              <a:rPr lang="en-US" dirty="0" smtClean="0"/>
              <a:t>, </a:t>
            </a:r>
            <a:r>
              <a:rPr lang="en-US" i="1" dirty="0" smtClean="0"/>
              <a:t>normal, R</a:t>
            </a:r>
            <a:r>
              <a:rPr lang="en-US" dirty="0" smtClean="0"/>
              <a:t>, </a:t>
            </a:r>
            <a:r>
              <a:rPr lang="en-US" i="1" dirty="0" smtClean="0"/>
              <a:t>York</a:t>
            </a:r>
            <a:r>
              <a:rPr lang="en-US" dirty="0" smtClean="0"/>
              <a:t>), </a:t>
            </a:r>
          </a:p>
          <a:p>
            <a:pPr lvl="1"/>
            <a:r>
              <a:rPr lang="en-US" dirty="0" smtClean="0"/>
              <a:t>words with variable pronunciation (</a:t>
            </a:r>
            <a:r>
              <a:rPr lang="en-US" i="1" dirty="0" smtClean="0"/>
              <a:t>our</a:t>
            </a:r>
            <a:r>
              <a:rPr lang="en-US" dirty="0" smtClean="0"/>
              <a:t>, </a:t>
            </a:r>
            <a:r>
              <a:rPr lang="en-US" i="1" dirty="0" smtClean="0"/>
              <a:t>towards</a:t>
            </a:r>
            <a:r>
              <a:rPr lang="en-US" dirty="0" smtClean="0"/>
              <a:t>, </a:t>
            </a:r>
            <a:r>
              <a:rPr lang="en-US" i="1" dirty="0" smtClean="0"/>
              <a:t>your</a:t>
            </a:r>
            <a:r>
              <a:rPr lang="en-US" dirty="0" smtClean="0"/>
              <a:t>)</a:t>
            </a:r>
          </a:p>
        </p:txBody>
      </p:sp>
    </p:spTree>
    <p:extLst>
      <p:ext uri="{BB962C8B-B14F-4D97-AF65-F5344CB8AC3E}">
        <p14:creationId xmlns:p14="http://schemas.microsoft.com/office/powerpoint/2010/main" val="2439469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Analysis</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14</a:t>
            </a:fld>
            <a:endParaRPr lang="en-US" dirty="0"/>
          </a:p>
        </p:txBody>
      </p:sp>
      <p:sp>
        <p:nvSpPr>
          <p:cNvPr id="5" name="Title 4"/>
          <p:cNvSpPr>
            <a:spLocks noGrp="1"/>
          </p:cNvSpPr>
          <p:nvPr>
            <p:ph type="title"/>
          </p:nvPr>
        </p:nvSpPr>
        <p:spPr/>
        <p:txBody>
          <a:bodyPr/>
          <a:lstStyle/>
          <a:p>
            <a:r>
              <a:rPr lang="en-US" dirty="0" smtClean="0"/>
              <a:t>Analysis</a:t>
            </a:r>
            <a:endParaRPr lang="en-US" dirty="0"/>
          </a:p>
        </p:txBody>
      </p:sp>
      <p:sp>
        <p:nvSpPr>
          <p:cNvPr id="4" name="Content Placeholder 3"/>
          <p:cNvSpPr>
            <a:spLocks noGrp="1"/>
          </p:cNvSpPr>
          <p:nvPr>
            <p:ph idx="1"/>
          </p:nvPr>
        </p:nvSpPr>
        <p:spPr/>
        <p:txBody>
          <a:bodyPr/>
          <a:lstStyle/>
          <a:p>
            <a:r>
              <a:rPr lang="en-US" dirty="0" smtClean="0">
                <a:latin typeface="Monaco" charset="0"/>
                <a:ea typeface="Monaco" charset="0"/>
                <a:cs typeface="Monaco" charset="0"/>
              </a:rPr>
              <a:t>R</a:t>
            </a:r>
          </a:p>
          <a:p>
            <a:pPr lvl="1"/>
            <a:r>
              <a:rPr lang="en-US" sz="1600" dirty="0" err="1" smtClean="0">
                <a:latin typeface="Monaco"/>
                <a:cs typeface="Monaco"/>
              </a:rPr>
              <a:t>phonR</a:t>
            </a:r>
            <a:r>
              <a:rPr lang="en-US" dirty="0" smtClean="0"/>
              <a:t> and </a:t>
            </a:r>
            <a:r>
              <a:rPr lang="en-US" sz="1600" dirty="0" smtClean="0">
                <a:latin typeface="Monaco" charset="0"/>
                <a:ea typeface="Monaco" charset="0"/>
                <a:cs typeface="Monaco" charset="0"/>
              </a:rPr>
              <a:t>ggplot2</a:t>
            </a:r>
            <a:r>
              <a:rPr lang="en-US" dirty="0" smtClean="0"/>
              <a:t> packages to plot </a:t>
            </a:r>
          </a:p>
          <a:p>
            <a:pPr lvl="1"/>
            <a:r>
              <a:rPr lang="en-US" sz="1600" dirty="0" err="1" smtClean="0">
                <a:latin typeface="Monaco" charset="0"/>
                <a:ea typeface="Monaco" charset="0"/>
                <a:cs typeface="Monaco" charset="0"/>
              </a:rPr>
              <a:t>manova</a:t>
            </a:r>
            <a:r>
              <a:rPr lang="en-US" sz="1600" dirty="0" smtClean="0">
                <a:latin typeface="Monaco" charset="0"/>
                <a:ea typeface="Monaco" charset="0"/>
                <a:cs typeface="Monaco" charset="0"/>
              </a:rPr>
              <a:t>()</a:t>
            </a:r>
          </a:p>
          <a:p>
            <a:r>
              <a:rPr lang="en-US" dirty="0" smtClean="0"/>
              <a:t>JMP</a:t>
            </a:r>
          </a:p>
          <a:p>
            <a:pPr lvl="1"/>
            <a:r>
              <a:rPr lang="en-US" dirty="0" smtClean="0"/>
              <a:t>More visuals</a:t>
            </a:r>
          </a:p>
          <a:p>
            <a:r>
              <a:rPr lang="en-US" dirty="0" smtClean="0"/>
              <a:t>Excluded outliers</a:t>
            </a:r>
          </a:p>
          <a:p>
            <a:pPr lvl="1"/>
            <a:r>
              <a:rPr lang="en-US" dirty="0" smtClean="0"/>
              <a:t>forced alignment isn’t perfect</a:t>
            </a:r>
          </a:p>
          <a:p>
            <a:endParaRPr lang="en-US" dirty="0" smtClean="0"/>
          </a:p>
          <a:p>
            <a:pPr lvl="2"/>
            <a:endParaRPr lang="en-US" dirty="0" smtClean="0"/>
          </a:p>
          <a:p>
            <a:pPr lvl="1"/>
            <a:endParaRPr lang="en-US" dirty="0"/>
          </a:p>
        </p:txBody>
      </p:sp>
      <p:pic>
        <p:nvPicPr>
          <p:cNvPr id="9" name="Picture 8" descr="1973_all_do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217" y="895048"/>
            <a:ext cx="5448115" cy="5025496"/>
          </a:xfrm>
          <a:prstGeom prst="rect">
            <a:avLst/>
          </a:prstGeom>
        </p:spPr>
      </p:pic>
    </p:spTree>
    <p:extLst>
      <p:ext uri="{BB962C8B-B14F-4D97-AF65-F5344CB8AC3E}">
        <p14:creationId xmlns:p14="http://schemas.microsoft.com/office/powerpoint/2010/main" val="1714523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F4E2E3C-FF33-FC45-91A9-BDC48E1E835D}" type="slidenum">
              <a:rPr lang="en-US" smtClean="0"/>
              <a:pPr/>
              <a:t>15</a:t>
            </a:fld>
            <a:endParaRPr lang="en-US" dirty="0"/>
          </a:p>
        </p:txBody>
      </p:sp>
      <p:sp>
        <p:nvSpPr>
          <p:cNvPr id="6" name="Text Placeholder 5"/>
          <p:cNvSpPr>
            <a:spLocks noGrp="1"/>
          </p:cNvSpPr>
          <p:nvPr>
            <p:ph type="body" sz="quarter" idx="12"/>
          </p:nvPr>
        </p:nvSpPr>
        <p:spPr/>
        <p:txBody>
          <a:bodyPr>
            <a:normAutofit lnSpcReduction="10000"/>
          </a:bodyPr>
          <a:lstStyle/>
          <a:p>
            <a:r>
              <a:rPr lang="en-US" dirty="0" smtClean="0"/>
              <a:t>Results</a:t>
            </a:r>
            <a:endParaRPr lang="en-US" dirty="0"/>
          </a:p>
        </p:txBody>
      </p:sp>
    </p:spTree>
    <p:extLst>
      <p:ext uri="{BB962C8B-B14F-4D97-AF65-F5344CB8AC3E}">
        <p14:creationId xmlns:p14="http://schemas.microsoft.com/office/powerpoint/2010/main" val="3239214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Results</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16</a:t>
            </a:fld>
            <a:endParaRPr lang="en-US" dirty="0"/>
          </a:p>
        </p:txBody>
      </p:sp>
      <p:sp>
        <p:nvSpPr>
          <p:cNvPr id="4" name="Content Placeholder 3"/>
          <p:cNvSpPr>
            <a:spLocks noGrp="1"/>
          </p:cNvSpPr>
          <p:nvPr>
            <p:ph idx="1"/>
          </p:nvPr>
        </p:nvSpPr>
        <p:spPr/>
        <p:txBody>
          <a:bodyPr/>
          <a:lstStyle/>
          <a:p>
            <a:r>
              <a:rPr lang="en-US" dirty="0" smtClean="0"/>
              <a:t>MANOVA: </a:t>
            </a:r>
            <a:r>
              <a:rPr lang="en-US" u="sng" dirty="0" smtClean="0"/>
              <a:t>M</a:t>
            </a:r>
            <a:r>
              <a:rPr lang="en-US" dirty="0" smtClean="0"/>
              <a:t>ultivariate </a:t>
            </a:r>
            <a:r>
              <a:rPr lang="en-US" u="sng" dirty="0" smtClean="0"/>
              <a:t>An</a:t>
            </a:r>
            <a:r>
              <a:rPr lang="en-US" dirty="0" smtClean="0"/>
              <a:t>alysis </a:t>
            </a:r>
            <a:r>
              <a:rPr lang="en-US" u="sng" dirty="0" smtClean="0"/>
              <a:t>o</a:t>
            </a:r>
            <a:r>
              <a:rPr lang="en-US" dirty="0" smtClean="0"/>
              <a:t>f </a:t>
            </a:r>
            <a:r>
              <a:rPr lang="en-US" u="sng" dirty="0" smtClean="0"/>
              <a:t>Va</a:t>
            </a:r>
            <a:r>
              <a:rPr lang="en-US" dirty="0" smtClean="0"/>
              <a:t>riance</a:t>
            </a:r>
          </a:p>
          <a:p>
            <a:pPr lvl="1"/>
            <a:r>
              <a:rPr lang="en-US" dirty="0" smtClean="0"/>
              <a:t>multiple continuous dependent variables</a:t>
            </a:r>
            <a:r>
              <a:rPr lang="en-US" dirty="0"/>
              <a:t> </a:t>
            </a:r>
            <a:r>
              <a:rPr lang="en-US" dirty="0" smtClean="0"/>
              <a:t>as predicted by categorical independent variables</a:t>
            </a:r>
          </a:p>
          <a:p>
            <a:pPr lvl="1"/>
            <a:r>
              <a:rPr lang="en-US" dirty="0" smtClean="0"/>
              <a:t>In this case: F1, F2, and F3, as predicted by vowel class</a:t>
            </a:r>
            <a:endParaRPr lang="en-US" dirty="0"/>
          </a:p>
          <a:p>
            <a:r>
              <a:rPr lang="en-US" dirty="0" smtClean="0"/>
              <a:t>Test 1: /</a:t>
            </a:r>
            <a:r>
              <a:rPr lang="en-US" dirty="0" err="1" smtClean="0"/>
              <a:t>ɔr</a:t>
            </a:r>
            <a:r>
              <a:rPr lang="en-US" dirty="0" smtClean="0"/>
              <a:t>/ = /</a:t>
            </a:r>
            <a:r>
              <a:rPr lang="en-US" dirty="0" err="1" smtClean="0"/>
              <a:t>ar</a:t>
            </a:r>
            <a:r>
              <a:rPr lang="en-US" dirty="0" smtClean="0"/>
              <a:t>/ in 1970s</a:t>
            </a:r>
          </a:p>
          <a:p>
            <a:pPr lvl="1"/>
            <a:r>
              <a:rPr lang="en-US" dirty="0"/>
              <a:t>Pillai’s score: </a:t>
            </a:r>
            <a:r>
              <a:rPr lang="en-US" dirty="0" smtClean="0"/>
              <a:t>0.17503, </a:t>
            </a:r>
            <a:r>
              <a:rPr lang="en-US" dirty="0" err="1" smtClean="0"/>
              <a:t>df</a:t>
            </a:r>
            <a:r>
              <a:rPr lang="en-US" dirty="0" smtClean="0"/>
              <a:t> = 3, p &lt; 0.0001</a:t>
            </a:r>
          </a:p>
          <a:p>
            <a:pPr lvl="1"/>
            <a:r>
              <a:rPr lang="en-US" dirty="0" smtClean="0"/>
              <a:t>Conclusion: They were different</a:t>
            </a:r>
            <a:endParaRPr lang="en-US" dirty="0"/>
          </a:p>
          <a:p>
            <a:r>
              <a:rPr lang="en-US" dirty="0" smtClean="0"/>
              <a:t>Test 2: /</a:t>
            </a:r>
            <a:r>
              <a:rPr lang="en-US" dirty="0" err="1" smtClean="0"/>
              <a:t>ɔr</a:t>
            </a:r>
            <a:r>
              <a:rPr lang="en-US" dirty="0" smtClean="0"/>
              <a:t>/ = /or/ in 2010s</a:t>
            </a:r>
          </a:p>
          <a:p>
            <a:pPr lvl="1"/>
            <a:r>
              <a:rPr lang="en-US" dirty="0"/>
              <a:t>Pillai’s score: </a:t>
            </a:r>
            <a:r>
              <a:rPr lang="en-US" dirty="0" smtClean="0"/>
              <a:t>0.083903, </a:t>
            </a:r>
            <a:r>
              <a:rPr lang="en-US" dirty="0" err="1" smtClean="0"/>
              <a:t>df</a:t>
            </a:r>
            <a:r>
              <a:rPr lang="en-US" dirty="0" smtClean="0"/>
              <a:t> = 3, p = 0.001</a:t>
            </a:r>
            <a:endParaRPr lang="en-US" dirty="0"/>
          </a:p>
          <a:p>
            <a:pPr lvl="1"/>
            <a:r>
              <a:rPr lang="en-US" dirty="0" smtClean="0"/>
              <a:t>Conclusion: They were different still.</a:t>
            </a:r>
          </a:p>
          <a:p>
            <a:endParaRPr lang="en-US" dirty="0"/>
          </a:p>
          <a:p>
            <a:r>
              <a:rPr lang="en-US" dirty="0" smtClean="0"/>
              <a:t>p-values can be misleading with large datasets</a:t>
            </a:r>
          </a:p>
        </p:txBody>
      </p:sp>
      <p:sp>
        <p:nvSpPr>
          <p:cNvPr id="5" name="Title 4"/>
          <p:cNvSpPr>
            <a:spLocks noGrp="1"/>
          </p:cNvSpPr>
          <p:nvPr>
            <p:ph type="title"/>
          </p:nvPr>
        </p:nvSpPr>
        <p:spPr/>
        <p:txBody>
          <a:bodyPr/>
          <a:lstStyle/>
          <a:p>
            <a:r>
              <a:rPr lang="en-US" dirty="0" smtClean="0"/>
              <a:t>MANOVA Tests</a:t>
            </a:r>
            <a:endParaRPr lang="en-US" dirty="0"/>
          </a:p>
        </p:txBody>
      </p:sp>
      <p:pic>
        <p:nvPicPr>
          <p:cNvPr id="11" name="Picture 10"/>
          <p:cNvPicPr>
            <a:picLocks noChangeAspect="1"/>
          </p:cNvPicPr>
          <p:nvPr/>
        </p:nvPicPr>
        <p:blipFill>
          <a:blip r:embed="rId2"/>
          <a:stretch>
            <a:fillRect/>
          </a:stretch>
        </p:blipFill>
        <p:spPr>
          <a:xfrm>
            <a:off x="5463674" y="2899273"/>
            <a:ext cx="3557850" cy="1731031"/>
          </a:xfrm>
          <a:prstGeom prst="rect">
            <a:avLst/>
          </a:prstGeom>
        </p:spPr>
      </p:pic>
      <p:pic>
        <p:nvPicPr>
          <p:cNvPr id="12" name="Picture 11"/>
          <p:cNvPicPr>
            <a:picLocks noChangeAspect="1"/>
          </p:cNvPicPr>
          <p:nvPr/>
        </p:nvPicPr>
        <p:blipFill>
          <a:blip r:embed="rId3"/>
          <a:stretch>
            <a:fillRect/>
          </a:stretch>
        </p:blipFill>
        <p:spPr>
          <a:xfrm>
            <a:off x="5727436" y="3030084"/>
            <a:ext cx="3334034" cy="1704826"/>
          </a:xfrm>
          <a:prstGeom prst="rect">
            <a:avLst/>
          </a:prstGeom>
        </p:spPr>
      </p:pic>
    </p:spTree>
    <p:extLst>
      <p:ext uri="{BB962C8B-B14F-4D97-AF65-F5344CB8AC3E}">
        <p14:creationId xmlns:p14="http://schemas.microsoft.com/office/powerpoint/2010/main" val="125072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F4E2E3C-FF33-FC45-91A9-BDC48E1E835D}" type="slidenum">
              <a:rPr lang="en-US" smtClean="0"/>
              <a:pPr/>
              <a:t>17</a:t>
            </a:fld>
            <a:endParaRPr lang="en-US" dirty="0"/>
          </a:p>
        </p:txBody>
      </p:sp>
      <p:sp>
        <p:nvSpPr>
          <p:cNvPr id="3" name="Text Placeholder 2"/>
          <p:cNvSpPr>
            <a:spLocks noGrp="1"/>
          </p:cNvSpPr>
          <p:nvPr>
            <p:ph idx="1"/>
          </p:nvPr>
        </p:nvSpPr>
        <p:spPr/>
        <p:txBody>
          <a:bodyPr>
            <a:normAutofit/>
          </a:bodyPr>
          <a:lstStyle/>
          <a:p>
            <a:r>
              <a:rPr lang="en-US" dirty="0" smtClean="0"/>
              <a:t>Bubble Plot in JMP</a:t>
            </a:r>
          </a:p>
          <a:p>
            <a:pPr lvl="1"/>
            <a:r>
              <a:rPr lang="en-US" dirty="0" smtClean="0"/>
              <a:t>Vowels raise over time</a:t>
            </a:r>
          </a:p>
          <a:p>
            <a:pPr lvl="1"/>
            <a:r>
              <a:rPr lang="en-US" dirty="0" smtClean="0"/>
              <a:t>Probably not </a:t>
            </a:r>
            <a:r>
              <a:rPr lang="en-US" dirty="0" err="1" smtClean="0"/>
              <a:t>sociolinguistically</a:t>
            </a:r>
            <a:r>
              <a:rPr lang="en-US" dirty="0" smtClean="0"/>
              <a:t> significant because the vocal tract lengthens with age, causing vowels to raise over time </a:t>
            </a:r>
            <a:r>
              <a:rPr lang="en-US" sz="1600" dirty="0" smtClean="0"/>
              <a:t>(</a:t>
            </a:r>
            <a:r>
              <a:rPr lang="en-US" sz="1600" dirty="0" err="1" smtClean="0"/>
              <a:t>Xue</a:t>
            </a:r>
            <a:r>
              <a:rPr lang="en-US" sz="1600" dirty="0" smtClean="0"/>
              <a:t> &amp; </a:t>
            </a:r>
            <a:r>
              <a:rPr lang="en-US" sz="1600" dirty="0" err="1" smtClean="0"/>
              <a:t>Hao</a:t>
            </a:r>
            <a:r>
              <a:rPr lang="en-US" sz="1600" dirty="0" smtClean="0"/>
              <a:t> 2003)</a:t>
            </a:r>
          </a:p>
          <a:p>
            <a:pPr lvl="1"/>
            <a:endParaRPr lang="en-US" sz="1600" dirty="0" smtClean="0"/>
          </a:p>
          <a:p>
            <a:r>
              <a:rPr lang="en-US" dirty="0" smtClean="0"/>
              <a:t>Distribution of F1 and F2 in </a:t>
            </a:r>
            <a:r>
              <a:rPr lang="en-US" dirty="0" smtClean="0">
                <a:latin typeface="Monaco" charset="0"/>
                <a:ea typeface="Monaco" charset="0"/>
                <a:cs typeface="Monaco" charset="0"/>
              </a:rPr>
              <a:t>R</a:t>
            </a:r>
          </a:p>
          <a:p>
            <a:pPr lvl="1"/>
            <a:endParaRPr lang="en-US" sz="1600" dirty="0"/>
          </a:p>
        </p:txBody>
      </p:sp>
      <p:sp>
        <p:nvSpPr>
          <p:cNvPr id="4" name="Title 3"/>
          <p:cNvSpPr>
            <a:spLocks noGrp="1"/>
          </p:cNvSpPr>
          <p:nvPr>
            <p:ph type="title"/>
          </p:nvPr>
        </p:nvSpPr>
        <p:spPr/>
        <p:txBody>
          <a:bodyPr>
            <a:normAutofit/>
          </a:bodyPr>
          <a:lstStyle/>
          <a:p>
            <a:r>
              <a:rPr lang="en-US" dirty="0" smtClean="0"/>
              <a:t>Visual Tests</a:t>
            </a:r>
            <a:endParaRPr lang="en-US" dirty="0"/>
          </a:p>
        </p:txBody>
      </p:sp>
      <p:sp>
        <p:nvSpPr>
          <p:cNvPr id="5" name="Footer Placeholder 1"/>
          <p:cNvSpPr>
            <a:spLocks noGrp="1"/>
          </p:cNvSpPr>
          <p:nvPr>
            <p:ph type="ftr" sz="quarter" idx="10"/>
          </p:nvPr>
        </p:nvSpPr>
        <p:spPr>
          <a:xfrm>
            <a:off x="5264666" y="6356350"/>
            <a:ext cx="2895600" cy="365125"/>
          </a:xfrm>
        </p:spPr>
        <p:txBody>
          <a:bodyPr/>
          <a:lstStyle/>
          <a:p>
            <a:r>
              <a:rPr lang="en-US" dirty="0" smtClean="0"/>
              <a:t>Results</a:t>
            </a:r>
            <a:endParaRPr lang="en-US" dirty="0"/>
          </a:p>
        </p:txBody>
      </p:sp>
    </p:spTree>
    <p:extLst>
      <p:ext uri="{BB962C8B-B14F-4D97-AF65-F5344CB8AC3E}">
        <p14:creationId xmlns:p14="http://schemas.microsoft.com/office/powerpoint/2010/main" val="1729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6248400" y="6356350"/>
            <a:ext cx="2895600" cy="365125"/>
          </a:xfrm>
        </p:spPr>
        <p:txBody>
          <a:bodyPr/>
          <a:lstStyle/>
          <a:p>
            <a:r>
              <a:rPr lang="en-US" smtClean="0"/>
              <a:t>Footer Text</a:t>
            </a:r>
            <a:endParaRPr lang="en-US" dirty="0"/>
          </a:p>
        </p:txBody>
      </p:sp>
      <p:sp>
        <p:nvSpPr>
          <p:cNvPr id="3" name="Slide Number Placeholder 2"/>
          <p:cNvSpPr>
            <a:spLocks noGrp="1"/>
          </p:cNvSpPr>
          <p:nvPr>
            <p:ph type="sldNum" sz="quarter" idx="4294967295"/>
          </p:nvPr>
        </p:nvSpPr>
        <p:spPr>
          <a:xfrm>
            <a:off x="8655050" y="6356350"/>
            <a:ext cx="488950" cy="365125"/>
          </a:xfrm>
        </p:spPr>
        <p:txBody>
          <a:bodyPr/>
          <a:lstStyle/>
          <a:p>
            <a:fld id="{2F4E2E3C-FF33-FC45-91A9-BDC48E1E835D}" type="slidenum">
              <a:rPr lang="en-US" smtClean="0"/>
              <a:pPr/>
              <a:t>18</a:t>
            </a:fld>
            <a:endParaRPr lang="en-US" dirty="0"/>
          </a:p>
        </p:txBody>
      </p:sp>
      <p:pic>
        <p:nvPicPr>
          <p:cNvPr id="6" name="Picture 5"/>
          <p:cNvPicPr>
            <a:picLocks noChangeAspect="1"/>
          </p:cNvPicPr>
          <p:nvPr/>
        </p:nvPicPr>
        <p:blipFill>
          <a:blip r:embed="rId2"/>
          <a:stretch>
            <a:fillRect/>
          </a:stretch>
        </p:blipFill>
        <p:spPr>
          <a:xfrm>
            <a:off x="546652" y="0"/>
            <a:ext cx="8050696" cy="6858000"/>
          </a:xfrm>
          <a:prstGeom prst="rect">
            <a:avLst/>
          </a:prstGeom>
        </p:spPr>
      </p:pic>
      <p:sp>
        <p:nvSpPr>
          <p:cNvPr id="9" name="Title 7"/>
          <p:cNvSpPr txBox="1">
            <a:spLocks/>
          </p:cNvSpPr>
          <p:nvPr/>
        </p:nvSpPr>
        <p:spPr>
          <a:xfrm>
            <a:off x="0" y="938068"/>
            <a:ext cx="3008313" cy="10438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1970s</a:t>
            </a:r>
            <a:endParaRPr lang="en-US" sz="2800" dirty="0"/>
          </a:p>
        </p:txBody>
      </p:sp>
    </p:spTree>
    <p:extLst>
      <p:ext uri="{BB962C8B-B14F-4D97-AF65-F5344CB8AC3E}">
        <p14:creationId xmlns:p14="http://schemas.microsoft.com/office/powerpoint/2010/main" val="330142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6248400" y="6356350"/>
            <a:ext cx="2895600" cy="365125"/>
          </a:xfrm>
        </p:spPr>
        <p:txBody>
          <a:bodyPr/>
          <a:lstStyle/>
          <a:p>
            <a:r>
              <a:rPr lang="en-US" smtClean="0"/>
              <a:t>Footer Text</a:t>
            </a:r>
            <a:endParaRPr lang="en-US" dirty="0"/>
          </a:p>
        </p:txBody>
      </p:sp>
      <p:sp>
        <p:nvSpPr>
          <p:cNvPr id="3" name="Slide Number Placeholder 2"/>
          <p:cNvSpPr>
            <a:spLocks noGrp="1"/>
          </p:cNvSpPr>
          <p:nvPr>
            <p:ph type="sldNum" sz="quarter" idx="4294967295"/>
          </p:nvPr>
        </p:nvSpPr>
        <p:spPr>
          <a:xfrm>
            <a:off x="8655050" y="6356350"/>
            <a:ext cx="488950" cy="365125"/>
          </a:xfrm>
        </p:spPr>
        <p:txBody>
          <a:bodyPr/>
          <a:lstStyle/>
          <a:p>
            <a:fld id="{2F4E2E3C-FF33-FC45-91A9-BDC48E1E835D}" type="slidenum">
              <a:rPr lang="en-US" smtClean="0"/>
              <a:pPr/>
              <a:t>19</a:t>
            </a:fld>
            <a:endParaRPr lang="en-US" dirty="0"/>
          </a:p>
        </p:txBody>
      </p:sp>
      <p:pic>
        <p:nvPicPr>
          <p:cNvPr id="4" name="Picture 3"/>
          <p:cNvPicPr>
            <a:picLocks noChangeAspect="1"/>
          </p:cNvPicPr>
          <p:nvPr/>
        </p:nvPicPr>
        <p:blipFill>
          <a:blip r:embed="rId2"/>
          <a:stretch>
            <a:fillRect/>
          </a:stretch>
        </p:blipFill>
        <p:spPr>
          <a:xfrm>
            <a:off x="546652" y="0"/>
            <a:ext cx="8050696" cy="6858000"/>
          </a:xfrm>
          <a:prstGeom prst="rect">
            <a:avLst/>
          </a:prstGeom>
        </p:spPr>
      </p:pic>
      <p:sp>
        <p:nvSpPr>
          <p:cNvPr id="7" name="Title 7"/>
          <p:cNvSpPr txBox="1">
            <a:spLocks/>
          </p:cNvSpPr>
          <p:nvPr/>
        </p:nvSpPr>
        <p:spPr>
          <a:xfrm>
            <a:off x="0" y="938068"/>
            <a:ext cx="3008313" cy="10438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1980s</a:t>
            </a:r>
            <a:endParaRPr lang="en-US" sz="2800" dirty="0"/>
          </a:p>
        </p:txBody>
      </p:sp>
    </p:spTree>
    <p:extLst>
      <p:ext uri="{BB962C8B-B14F-4D97-AF65-F5344CB8AC3E}">
        <p14:creationId xmlns:p14="http://schemas.microsoft.com/office/powerpoint/2010/main" val="312580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Background</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2</a:t>
            </a:fld>
            <a:endParaRPr lang="en-US" dirty="0"/>
          </a:p>
        </p:txBody>
      </p:sp>
      <p:sp>
        <p:nvSpPr>
          <p:cNvPr id="4" name="Content Placeholder 3"/>
          <p:cNvSpPr>
            <a:spLocks noGrp="1"/>
          </p:cNvSpPr>
          <p:nvPr>
            <p:ph idx="1"/>
          </p:nvPr>
        </p:nvSpPr>
        <p:spPr>
          <a:xfrm>
            <a:off x="457200" y="1346908"/>
            <a:ext cx="8229600" cy="3660521"/>
          </a:xfrm>
        </p:spPr>
        <p:txBody>
          <a:bodyPr/>
          <a:lstStyle/>
          <a:p>
            <a:r>
              <a:rPr lang="en-US" dirty="0" smtClean="0"/>
              <a:t>“[T]he validity of [apparent time studies] hinges crucially upon the hypothesis that the speech of, say, 40 year olds today directly reflects the speech of 20 year olds twenty years ago, and is thus comparable for diffusion research to the speech of 20 year olds today.”</a:t>
            </a:r>
          </a:p>
          <a:p>
            <a:r>
              <a:rPr lang="en-US" dirty="0" smtClean="0"/>
              <a:t>“The hypothesis that apparent time can be equated to real time is by no means firmly supported, and the relationship between real and apparent time may indeed be more complex than a simple equation of the two.”</a:t>
            </a:r>
          </a:p>
          <a:p>
            <a:r>
              <a:rPr lang="en-US" dirty="0" smtClean="0"/>
              <a:t>“[I]t is worth remembering that the hypothesis of apparent time remains to be tested.”</a:t>
            </a:r>
          </a:p>
          <a:p>
            <a:endParaRPr lang="en-US" dirty="0"/>
          </a:p>
        </p:txBody>
      </p:sp>
      <p:sp>
        <p:nvSpPr>
          <p:cNvPr id="5" name="Title 4"/>
          <p:cNvSpPr>
            <a:spLocks noGrp="1"/>
          </p:cNvSpPr>
          <p:nvPr>
            <p:ph type="title"/>
          </p:nvPr>
        </p:nvSpPr>
        <p:spPr/>
        <p:txBody>
          <a:bodyPr/>
          <a:lstStyle/>
          <a:p>
            <a:r>
              <a:rPr lang="en-US" dirty="0" smtClean="0"/>
              <a:t>Background</a:t>
            </a:r>
            <a:endParaRPr lang="en-US" dirty="0"/>
          </a:p>
        </p:txBody>
      </p:sp>
      <p:sp>
        <p:nvSpPr>
          <p:cNvPr id="6" name="Rectangle 5"/>
          <p:cNvSpPr/>
          <p:nvPr/>
        </p:nvSpPr>
        <p:spPr>
          <a:xfrm>
            <a:off x="5116441" y="5010239"/>
            <a:ext cx="3458925" cy="369332"/>
          </a:xfrm>
          <a:prstGeom prst="rect">
            <a:avLst/>
          </a:prstGeom>
        </p:spPr>
        <p:txBody>
          <a:bodyPr wrap="none">
            <a:spAutoFit/>
          </a:bodyPr>
          <a:lstStyle/>
          <a:p>
            <a:r>
              <a:rPr lang="en-US" dirty="0">
                <a:latin typeface="Garamond"/>
                <a:cs typeface="Garamond"/>
              </a:rPr>
              <a:t>(Chambers &amp; </a:t>
            </a:r>
            <a:r>
              <a:rPr lang="en-US" dirty="0" err="1">
                <a:latin typeface="Garamond"/>
                <a:cs typeface="Garamond"/>
              </a:rPr>
              <a:t>Trudgill</a:t>
            </a:r>
            <a:r>
              <a:rPr lang="en-US" dirty="0">
                <a:latin typeface="Garamond"/>
                <a:cs typeface="Garamond"/>
              </a:rPr>
              <a:t> 1980:165–6). </a:t>
            </a:r>
          </a:p>
        </p:txBody>
      </p:sp>
    </p:spTree>
    <p:extLst>
      <p:ext uri="{BB962C8B-B14F-4D97-AF65-F5344CB8AC3E}">
        <p14:creationId xmlns:p14="http://schemas.microsoft.com/office/powerpoint/2010/main" val="1361115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652" y="0"/>
            <a:ext cx="8050696" cy="6858000"/>
          </a:xfrm>
          <a:prstGeom prst="rect">
            <a:avLst/>
          </a:prstGeom>
        </p:spPr>
      </p:pic>
      <p:sp>
        <p:nvSpPr>
          <p:cNvPr id="3" name="Title 7"/>
          <p:cNvSpPr txBox="1">
            <a:spLocks/>
          </p:cNvSpPr>
          <p:nvPr/>
        </p:nvSpPr>
        <p:spPr>
          <a:xfrm>
            <a:off x="0" y="938068"/>
            <a:ext cx="3008313" cy="10438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1990s</a:t>
            </a:r>
            <a:endParaRPr lang="en-US" sz="2800" dirty="0"/>
          </a:p>
        </p:txBody>
      </p:sp>
    </p:spTree>
    <p:extLst>
      <p:ext uri="{BB962C8B-B14F-4D97-AF65-F5344CB8AC3E}">
        <p14:creationId xmlns:p14="http://schemas.microsoft.com/office/powerpoint/2010/main" val="413275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652" y="0"/>
            <a:ext cx="8050696" cy="6858000"/>
          </a:xfrm>
          <a:prstGeom prst="rect">
            <a:avLst/>
          </a:prstGeom>
        </p:spPr>
      </p:pic>
      <p:sp>
        <p:nvSpPr>
          <p:cNvPr id="3" name="Title 7"/>
          <p:cNvSpPr txBox="1">
            <a:spLocks/>
          </p:cNvSpPr>
          <p:nvPr/>
        </p:nvSpPr>
        <p:spPr>
          <a:xfrm>
            <a:off x="0" y="938068"/>
            <a:ext cx="3008313" cy="10438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2000s</a:t>
            </a:r>
            <a:endParaRPr lang="en-US" sz="2800" dirty="0"/>
          </a:p>
        </p:txBody>
      </p:sp>
    </p:spTree>
    <p:extLst>
      <p:ext uri="{BB962C8B-B14F-4D97-AF65-F5344CB8AC3E}">
        <p14:creationId xmlns:p14="http://schemas.microsoft.com/office/powerpoint/2010/main" val="363715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652" y="0"/>
            <a:ext cx="8050696" cy="6858000"/>
          </a:xfrm>
          <a:prstGeom prst="rect">
            <a:avLst/>
          </a:prstGeom>
        </p:spPr>
      </p:pic>
      <p:sp>
        <p:nvSpPr>
          <p:cNvPr id="3" name="Title 7"/>
          <p:cNvSpPr txBox="1">
            <a:spLocks/>
          </p:cNvSpPr>
          <p:nvPr/>
        </p:nvSpPr>
        <p:spPr>
          <a:xfrm>
            <a:off x="0" y="938068"/>
            <a:ext cx="3008313" cy="10438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2010s</a:t>
            </a:r>
            <a:endParaRPr lang="en-US" sz="2800" dirty="0"/>
          </a:p>
        </p:txBody>
      </p:sp>
    </p:spTree>
    <p:extLst>
      <p:ext uri="{BB962C8B-B14F-4D97-AF65-F5344CB8AC3E}">
        <p14:creationId xmlns:p14="http://schemas.microsoft.com/office/powerpoint/2010/main" val="29461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F4E2E3C-FF33-FC45-91A9-BDC48E1E835D}" type="slidenum">
              <a:rPr lang="en-US" smtClean="0"/>
              <a:pPr/>
              <a:t>23</a:t>
            </a:fld>
            <a:endParaRPr lang="en-US" dirty="0"/>
          </a:p>
        </p:txBody>
      </p:sp>
      <p:sp>
        <p:nvSpPr>
          <p:cNvPr id="3" name="Text Placeholder 2"/>
          <p:cNvSpPr>
            <a:spLocks noGrp="1"/>
          </p:cNvSpPr>
          <p:nvPr>
            <p:ph idx="1"/>
          </p:nvPr>
        </p:nvSpPr>
        <p:spPr/>
        <p:txBody>
          <a:bodyPr>
            <a:normAutofit/>
          </a:bodyPr>
          <a:lstStyle/>
          <a:p>
            <a:r>
              <a:rPr lang="en-US" dirty="0" smtClean="0"/>
              <a:t>Bubble Plot in JMP</a:t>
            </a:r>
          </a:p>
          <a:p>
            <a:pPr lvl="1"/>
            <a:r>
              <a:rPr lang="en-US" dirty="0" smtClean="0"/>
              <a:t>Vowels raise over time</a:t>
            </a:r>
          </a:p>
          <a:p>
            <a:pPr lvl="1"/>
            <a:r>
              <a:rPr lang="en-US" dirty="0" smtClean="0"/>
              <a:t>Probably not </a:t>
            </a:r>
            <a:r>
              <a:rPr lang="en-US" dirty="0" err="1" smtClean="0"/>
              <a:t>sociolinguistically</a:t>
            </a:r>
            <a:r>
              <a:rPr lang="en-US" dirty="0" smtClean="0"/>
              <a:t> significant because the vocal tract lengthens with age, causing vowels to raise over time </a:t>
            </a:r>
            <a:r>
              <a:rPr lang="en-US" sz="1600" dirty="0" smtClean="0"/>
              <a:t>(</a:t>
            </a:r>
            <a:r>
              <a:rPr lang="en-US" sz="1600" dirty="0" err="1" smtClean="0"/>
              <a:t>Xue</a:t>
            </a:r>
            <a:r>
              <a:rPr lang="en-US" sz="1600" dirty="0" smtClean="0"/>
              <a:t> &amp; </a:t>
            </a:r>
            <a:r>
              <a:rPr lang="en-US" sz="1600" dirty="0" err="1" smtClean="0"/>
              <a:t>Hao</a:t>
            </a:r>
            <a:r>
              <a:rPr lang="en-US" sz="1600" dirty="0" smtClean="0"/>
              <a:t> 2003)</a:t>
            </a:r>
          </a:p>
          <a:p>
            <a:pPr lvl="1"/>
            <a:endParaRPr lang="en-US" sz="1600" dirty="0" smtClean="0"/>
          </a:p>
          <a:p>
            <a:r>
              <a:rPr lang="en-US" dirty="0" smtClean="0"/>
              <a:t>Distribution of F1 and F2 in </a:t>
            </a:r>
            <a:r>
              <a:rPr lang="en-US" dirty="0" smtClean="0">
                <a:latin typeface="Monaco" charset="0"/>
                <a:ea typeface="Monaco" charset="0"/>
                <a:cs typeface="Monaco" charset="0"/>
              </a:rPr>
              <a:t>R</a:t>
            </a:r>
          </a:p>
          <a:p>
            <a:pPr lvl="1"/>
            <a:r>
              <a:rPr lang="en-US" dirty="0" smtClean="0"/>
              <a:t>All three overlap somewhat</a:t>
            </a:r>
          </a:p>
          <a:p>
            <a:pPr lvl="1"/>
            <a:r>
              <a:rPr lang="en-US" dirty="0" smtClean="0"/>
              <a:t>/</a:t>
            </a:r>
            <a:r>
              <a:rPr lang="en-US" dirty="0" err="1" smtClean="0"/>
              <a:t>ɔr</a:t>
            </a:r>
            <a:r>
              <a:rPr lang="en-US" dirty="0" smtClean="0"/>
              <a:t>/ </a:t>
            </a:r>
            <a:r>
              <a:rPr lang="en-US" dirty="0" smtClean="0"/>
              <a:t>closer to/</a:t>
            </a:r>
            <a:r>
              <a:rPr lang="en-US" dirty="0" err="1" smtClean="0"/>
              <a:t>ar</a:t>
            </a:r>
            <a:r>
              <a:rPr lang="en-US" dirty="0" smtClean="0"/>
              <a:t>/ in 1970s</a:t>
            </a:r>
          </a:p>
          <a:p>
            <a:pPr lvl="1"/>
            <a:r>
              <a:rPr lang="en-US" dirty="0" smtClean="0"/>
              <a:t>/</a:t>
            </a:r>
            <a:r>
              <a:rPr lang="en-US" dirty="0" err="1" smtClean="0"/>
              <a:t>ɔr</a:t>
            </a:r>
            <a:r>
              <a:rPr lang="en-US" dirty="0" smtClean="0"/>
              <a:t>/ more like /or/ in 2010s. </a:t>
            </a:r>
          </a:p>
          <a:p>
            <a:pPr lvl="1"/>
            <a:endParaRPr lang="en-US" dirty="0" smtClean="0"/>
          </a:p>
          <a:p>
            <a:r>
              <a:rPr lang="en-US" dirty="0" smtClean="0"/>
              <a:t>3D Scatterplot in JMP</a:t>
            </a:r>
          </a:p>
          <a:p>
            <a:pPr lvl="1"/>
            <a:r>
              <a:rPr lang="en-US" dirty="0" smtClean="0"/>
              <a:t>closer to cord-card merger in 1970s</a:t>
            </a:r>
            <a:endParaRPr lang="en-US" dirty="0" smtClean="0"/>
          </a:p>
          <a:p>
            <a:pPr lvl="1"/>
            <a:r>
              <a:rPr lang="en-US" dirty="0" smtClean="0"/>
              <a:t>closer to horse-hoarse merger in 2010s</a:t>
            </a:r>
            <a:endParaRPr lang="en-US" dirty="0" smtClean="0"/>
          </a:p>
          <a:p>
            <a:pPr lvl="1"/>
            <a:endParaRPr lang="en-US" sz="1600" dirty="0" smtClean="0"/>
          </a:p>
          <a:p>
            <a:pPr lvl="1"/>
            <a:endParaRPr lang="en-US" sz="1600" dirty="0"/>
          </a:p>
        </p:txBody>
      </p:sp>
      <p:sp>
        <p:nvSpPr>
          <p:cNvPr id="4" name="Title 3"/>
          <p:cNvSpPr>
            <a:spLocks noGrp="1"/>
          </p:cNvSpPr>
          <p:nvPr>
            <p:ph type="title"/>
          </p:nvPr>
        </p:nvSpPr>
        <p:spPr/>
        <p:txBody>
          <a:bodyPr>
            <a:normAutofit/>
          </a:bodyPr>
          <a:lstStyle/>
          <a:p>
            <a:r>
              <a:rPr lang="en-US" dirty="0" smtClean="0"/>
              <a:t>Visual Tests</a:t>
            </a:r>
            <a:endParaRPr lang="en-US" dirty="0"/>
          </a:p>
        </p:txBody>
      </p:sp>
      <p:sp>
        <p:nvSpPr>
          <p:cNvPr id="5" name="Footer Placeholder 1"/>
          <p:cNvSpPr>
            <a:spLocks noGrp="1"/>
          </p:cNvSpPr>
          <p:nvPr>
            <p:ph type="ftr" sz="quarter" idx="10"/>
          </p:nvPr>
        </p:nvSpPr>
        <p:spPr>
          <a:xfrm>
            <a:off x="5264666" y="6356350"/>
            <a:ext cx="2895600" cy="365125"/>
          </a:xfrm>
        </p:spPr>
        <p:txBody>
          <a:bodyPr/>
          <a:lstStyle/>
          <a:p>
            <a:r>
              <a:rPr lang="en-US" dirty="0" smtClean="0"/>
              <a:t>Results</a:t>
            </a:r>
            <a:endParaRPr lang="en-US" dirty="0"/>
          </a:p>
        </p:txBody>
      </p:sp>
    </p:spTree>
    <p:extLst>
      <p:ext uri="{BB962C8B-B14F-4D97-AF65-F5344CB8AC3E}">
        <p14:creationId xmlns:p14="http://schemas.microsoft.com/office/powerpoint/2010/main" val="141659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F4E2E3C-FF33-FC45-91A9-BDC48E1E835D}" type="slidenum">
              <a:rPr lang="en-US" smtClean="0"/>
              <a:pPr/>
              <a:t>24</a:t>
            </a:fld>
            <a:endParaRPr lang="en-US" dirty="0"/>
          </a:p>
        </p:txBody>
      </p:sp>
      <p:sp>
        <p:nvSpPr>
          <p:cNvPr id="3" name="Text Placeholder 2"/>
          <p:cNvSpPr>
            <a:spLocks noGrp="1"/>
          </p:cNvSpPr>
          <p:nvPr>
            <p:ph type="body" sz="quarter" idx="12"/>
          </p:nvPr>
        </p:nvSpPr>
        <p:spPr/>
        <p:txBody>
          <a:bodyPr>
            <a:normAutofit lnSpcReduction="10000"/>
          </a:bodyPr>
          <a:lstStyle/>
          <a:p>
            <a:r>
              <a:rPr lang="en-US" dirty="0" smtClean="0"/>
              <a:t>Conclusion</a:t>
            </a:r>
            <a:endParaRPr lang="en-US" dirty="0"/>
          </a:p>
        </p:txBody>
      </p:sp>
    </p:spTree>
    <p:extLst>
      <p:ext uri="{BB962C8B-B14F-4D97-AF65-F5344CB8AC3E}">
        <p14:creationId xmlns:p14="http://schemas.microsoft.com/office/powerpoint/2010/main" val="1227057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Conclusion</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25</a:t>
            </a:fld>
            <a:endParaRPr lang="en-US" dirty="0"/>
          </a:p>
        </p:txBody>
      </p:sp>
      <p:sp>
        <p:nvSpPr>
          <p:cNvPr id="4" name="Content Placeholder 3"/>
          <p:cNvSpPr>
            <a:spLocks noGrp="1"/>
          </p:cNvSpPr>
          <p:nvPr>
            <p:ph idx="1"/>
          </p:nvPr>
        </p:nvSpPr>
        <p:spPr>
          <a:xfrm>
            <a:off x="457200" y="1346908"/>
            <a:ext cx="8229600" cy="4779256"/>
          </a:xfrm>
        </p:spPr>
        <p:txBody>
          <a:bodyPr/>
          <a:lstStyle/>
          <a:p>
            <a:r>
              <a:rPr lang="en-US" dirty="0" smtClean="0"/>
              <a:t>1970s: cord-card merger</a:t>
            </a:r>
          </a:p>
          <a:p>
            <a:r>
              <a:rPr lang="en-US" dirty="0" smtClean="0"/>
              <a:t>2010s: hoarse-horse merger</a:t>
            </a:r>
            <a:endParaRPr lang="en-US" dirty="0" smtClean="0"/>
          </a:p>
          <a:p>
            <a:r>
              <a:rPr lang="en-US" dirty="0" smtClean="0"/>
              <a:t>Not </a:t>
            </a:r>
            <a:r>
              <a:rPr lang="en-US" dirty="0" smtClean="0"/>
              <a:t>a complete phonemic shift, but still a significant change.</a:t>
            </a:r>
          </a:p>
          <a:p>
            <a:pPr lvl="1"/>
            <a:r>
              <a:rPr lang="en-US" dirty="0" smtClean="0"/>
              <a:t>More like modern Utah and less old-fashioned.</a:t>
            </a:r>
          </a:p>
          <a:p>
            <a:pPr lvl="1"/>
            <a:r>
              <a:rPr lang="en-US" dirty="0" smtClean="0"/>
              <a:t>Just like the Queen of England </a:t>
            </a:r>
            <a:r>
              <a:rPr lang="en-US" sz="1800" dirty="0"/>
              <a:t>(Harrington, </a:t>
            </a:r>
            <a:r>
              <a:rPr lang="en-US" sz="1800" dirty="0" err="1"/>
              <a:t>Palethorpe</a:t>
            </a:r>
            <a:r>
              <a:rPr lang="en-US" sz="1800" dirty="0"/>
              <a:t> &amp; Watson 2000</a:t>
            </a:r>
            <a:r>
              <a:rPr lang="en-US" sz="1800" dirty="0" smtClean="0"/>
              <a:t>)</a:t>
            </a:r>
          </a:p>
          <a:p>
            <a:endParaRPr lang="en-US" dirty="0"/>
          </a:p>
          <a:p>
            <a:r>
              <a:rPr lang="en-US" smtClean="0"/>
              <a:t>Change </a:t>
            </a:r>
            <a:r>
              <a:rPr lang="en-US" dirty="0" smtClean="0"/>
              <a:t>is faster than apparent-time would lead us to believe. </a:t>
            </a:r>
            <a:r>
              <a:rPr lang="en-US" sz="1800" dirty="0" smtClean="0"/>
              <a:t>(Labov 1994)</a:t>
            </a:r>
          </a:p>
          <a:p>
            <a:endParaRPr lang="en-US" dirty="0"/>
          </a:p>
          <a:p>
            <a:endParaRPr lang="en-US" dirty="0"/>
          </a:p>
          <a:p>
            <a:endParaRPr lang="en-US" dirty="0" smtClean="0"/>
          </a:p>
        </p:txBody>
      </p:sp>
      <p:sp>
        <p:nvSpPr>
          <p:cNvPr id="5" name="Title 4"/>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32200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F4E2E3C-FF33-FC45-91A9-BDC48E1E835D}" type="slidenum">
              <a:rPr lang="en-US" smtClean="0"/>
              <a:pPr/>
              <a:t>26</a:t>
            </a:fld>
            <a:endParaRPr lang="en-US" dirty="0"/>
          </a:p>
        </p:txBody>
      </p:sp>
      <p:sp>
        <p:nvSpPr>
          <p:cNvPr id="4" name="Content Placeholder 3"/>
          <p:cNvSpPr>
            <a:spLocks noGrp="1"/>
          </p:cNvSpPr>
          <p:nvPr>
            <p:ph idx="1"/>
          </p:nvPr>
        </p:nvSpPr>
        <p:spPr/>
        <p:txBody>
          <a:bodyPr numCol="2">
            <a:normAutofit fontScale="55000" lnSpcReduction="20000"/>
          </a:bodyPr>
          <a:lstStyle/>
          <a:p>
            <a:r>
              <a:rPr lang="en-US" dirty="0"/>
              <a:t>Bailey, Guy, Tom </a:t>
            </a:r>
            <a:r>
              <a:rPr lang="en-US" dirty="0" err="1"/>
              <a:t>Wikle</a:t>
            </a:r>
            <a:r>
              <a:rPr lang="en-US" dirty="0"/>
              <a:t>, Jan </a:t>
            </a:r>
            <a:r>
              <a:rPr lang="en-US" dirty="0" err="1"/>
              <a:t>Tillery</a:t>
            </a:r>
            <a:r>
              <a:rPr lang="en-US" dirty="0"/>
              <a:t> &amp; Lori Sand. 1991. The apparent time construct. </a:t>
            </a:r>
            <a:r>
              <a:rPr lang="en-US" i="1" dirty="0"/>
              <a:t>Language Variation and Change</a:t>
            </a:r>
            <a:r>
              <a:rPr lang="en-US" dirty="0"/>
              <a:t> 3(03</a:t>
            </a:r>
            <a:r>
              <a:rPr lang="en-US" dirty="0" smtClean="0"/>
              <a:t>).</a:t>
            </a:r>
          </a:p>
          <a:p>
            <a:r>
              <a:rPr lang="en-US" dirty="0" smtClean="0"/>
              <a:t>Bauer, L. 1985. Tracing Phonetic change in the received pronunciation of British English. </a:t>
            </a:r>
            <a:r>
              <a:rPr lang="en-US" i="1" dirty="0" smtClean="0"/>
              <a:t>Journal of Phonetics</a:t>
            </a:r>
            <a:r>
              <a:rPr lang="en-US" dirty="0"/>
              <a:t> </a:t>
            </a:r>
            <a:r>
              <a:rPr lang="en-US" dirty="0" smtClean="0"/>
              <a:t>13. 61–81.</a:t>
            </a:r>
          </a:p>
          <a:p>
            <a:r>
              <a:rPr lang="en-US" dirty="0" smtClean="0"/>
              <a:t>Bowie</a:t>
            </a:r>
            <a:r>
              <a:rPr lang="en-US" dirty="0"/>
              <a:t>, David. 2003. Early development of the card-cord merger in Utah. </a:t>
            </a:r>
            <a:r>
              <a:rPr lang="en-US" i="1" dirty="0"/>
              <a:t>American </a:t>
            </a:r>
            <a:r>
              <a:rPr lang="en-US" i="1" dirty="0" smtClean="0"/>
              <a:t>Speech</a:t>
            </a:r>
            <a:r>
              <a:rPr lang="en-US" dirty="0" smtClean="0"/>
              <a:t> </a:t>
            </a:r>
            <a:r>
              <a:rPr lang="en-US" dirty="0"/>
              <a:t>78(1). 31–51. </a:t>
            </a:r>
            <a:endParaRPr lang="en-US" dirty="0" smtClean="0"/>
          </a:p>
          <a:p>
            <a:r>
              <a:rPr lang="en-US" dirty="0"/>
              <a:t>Bowie, David. 2008. Acoustic characteristics of Utah’s CARD-CORD merger. </a:t>
            </a:r>
            <a:r>
              <a:rPr lang="en-US" i="1" dirty="0"/>
              <a:t>American Speech</a:t>
            </a:r>
            <a:r>
              <a:rPr lang="en-US" dirty="0"/>
              <a:t> 83(1). 35–61</a:t>
            </a:r>
            <a:r>
              <a:rPr lang="en-US" dirty="0" smtClean="0"/>
              <a:t>.</a:t>
            </a:r>
          </a:p>
          <a:p>
            <a:r>
              <a:rPr lang="en-US" dirty="0" smtClean="0"/>
              <a:t>Bowie</a:t>
            </a:r>
            <a:r>
              <a:rPr lang="en-US" dirty="0"/>
              <a:t>, David. 2010. The Ageing Voice: Changing Identity Over Time. </a:t>
            </a:r>
            <a:r>
              <a:rPr lang="en-US" i="1" dirty="0"/>
              <a:t>Language and Identities</a:t>
            </a:r>
            <a:r>
              <a:rPr lang="en-US" dirty="0"/>
              <a:t>, 55–65. Edinburgh: Edinburgh University Press</a:t>
            </a:r>
            <a:r>
              <a:rPr lang="en-US" dirty="0" smtClean="0"/>
              <a:t>.</a:t>
            </a:r>
          </a:p>
          <a:p>
            <a:r>
              <a:rPr lang="en-US" dirty="0"/>
              <a:t>Chambers, John Kenneth &amp; Peter </a:t>
            </a:r>
            <a:r>
              <a:rPr lang="en-US" dirty="0" err="1"/>
              <a:t>Trudgill</a:t>
            </a:r>
            <a:r>
              <a:rPr lang="en-US" dirty="0"/>
              <a:t>. 1998. </a:t>
            </a:r>
            <a:r>
              <a:rPr lang="en-US" i="1" dirty="0"/>
              <a:t>Dialectology</a:t>
            </a:r>
            <a:r>
              <a:rPr lang="en-US" dirty="0"/>
              <a:t>. Cambridge University </a:t>
            </a:r>
            <a:r>
              <a:rPr lang="en-US" dirty="0" smtClean="0"/>
              <a:t>Press.</a:t>
            </a:r>
          </a:p>
          <a:p>
            <a:r>
              <a:rPr lang="en-US" dirty="0" smtClean="0"/>
              <a:t>Harrington</a:t>
            </a:r>
            <a:r>
              <a:rPr lang="en-US" dirty="0"/>
              <a:t>, Jonathan, Sallyanne </a:t>
            </a:r>
            <a:r>
              <a:rPr lang="en-US" dirty="0" err="1"/>
              <a:t>Palethorpe</a:t>
            </a:r>
            <a:r>
              <a:rPr lang="en-US" dirty="0"/>
              <a:t> &amp; Catherine Watson. 2000. </a:t>
            </a:r>
            <a:r>
              <a:rPr lang="en-US" dirty="0" err="1"/>
              <a:t>Monophthongal</a:t>
            </a:r>
            <a:r>
              <a:rPr lang="en-US" dirty="0"/>
              <a:t> vowel changes in Received Pronunciation: An acoustic analysis of the Queen’s Christmas broadcasts. </a:t>
            </a:r>
            <a:r>
              <a:rPr lang="en-US" i="1" dirty="0"/>
              <a:t>Journal of the International Phonetic Association</a:t>
            </a:r>
            <a:r>
              <a:rPr lang="en-US" dirty="0"/>
              <a:t> 30(1-2). 63–78. (20 April, 2015)</a:t>
            </a:r>
            <a:r>
              <a:rPr lang="en-US" dirty="0" smtClean="0"/>
              <a:t>.</a:t>
            </a:r>
            <a:endParaRPr lang="en-US" dirty="0"/>
          </a:p>
          <a:p>
            <a:r>
              <a:rPr lang="en-US" dirty="0" err="1" smtClean="0"/>
              <a:t>Helquist</a:t>
            </a:r>
            <a:r>
              <a:rPr lang="en-US" dirty="0"/>
              <a:t>, Val J. 1970. </a:t>
            </a:r>
            <a:r>
              <a:rPr lang="en-US" i="1" dirty="0"/>
              <a:t>A study of one phonological variable in urban and rural Utah</a:t>
            </a:r>
            <a:r>
              <a:rPr lang="en-US" dirty="0" smtClean="0"/>
              <a:t>.</a:t>
            </a:r>
          </a:p>
          <a:p>
            <a:r>
              <a:rPr lang="en-US" dirty="0" smtClean="0"/>
              <a:t>Kendall</a:t>
            </a:r>
            <a:r>
              <a:rPr lang="en-US" dirty="0"/>
              <a:t>, Tyler and Erik R. Thomas. 2010. Vowels: vowel manipulation, normalization, and plotting in R. R package. </a:t>
            </a:r>
            <a:r>
              <a:rPr lang="en-US" dirty="0">
                <a:hlinkClick r:id="rId2"/>
              </a:rPr>
              <a:t>cran.r-project.org/web/packages/vowels/index.html</a:t>
            </a:r>
            <a:r>
              <a:rPr lang="en-US" dirty="0" smtClean="0">
                <a:hlinkClick r:id="rId2"/>
              </a:rPr>
              <a:t>.</a:t>
            </a:r>
            <a:endParaRPr lang="en-US" dirty="0" smtClean="0"/>
          </a:p>
          <a:p>
            <a:endParaRPr lang="en-US" dirty="0" smtClean="0"/>
          </a:p>
          <a:p>
            <a:endParaRPr lang="en-US" dirty="0"/>
          </a:p>
          <a:p>
            <a:endParaRPr lang="en-US" dirty="0" smtClean="0"/>
          </a:p>
          <a:p>
            <a:endParaRPr lang="en-US" dirty="0"/>
          </a:p>
          <a:p>
            <a:r>
              <a:rPr lang="en-US" dirty="0" smtClean="0"/>
              <a:t>Labov</a:t>
            </a:r>
            <a:r>
              <a:rPr lang="en-US" dirty="0"/>
              <a:t>, William. 1994. </a:t>
            </a:r>
            <a:r>
              <a:rPr lang="en-US" i="1" dirty="0"/>
              <a:t>Principles of linguistic change. Vol. 1: Internal features</a:t>
            </a:r>
            <a:r>
              <a:rPr lang="en-US" dirty="0"/>
              <a:t>. Oxford: Blackwell</a:t>
            </a:r>
            <a:r>
              <a:rPr lang="en-US" dirty="0" smtClean="0"/>
              <a:t>.</a:t>
            </a:r>
          </a:p>
          <a:p>
            <a:r>
              <a:rPr lang="en-US" dirty="0" smtClean="0"/>
              <a:t>Lillie</a:t>
            </a:r>
            <a:r>
              <a:rPr lang="en-US" dirty="0"/>
              <a:t>, Diane </a:t>
            </a:r>
            <a:r>
              <a:rPr lang="en-US" dirty="0" err="1"/>
              <a:t>DeFord</a:t>
            </a:r>
            <a:r>
              <a:rPr lang="en-US" dirty="0"/>
              <a:t>. 1998. The Utah dialect survey. Brigham Young University. Department of English</a:t>
            </a:r>
            <a:r>
              <a:rPr lang="en-US" dirty="0" smtClean="0"/>
              <a:t>.</a:t>
            </a:r>
          </a:p>
          <a:p>
            <a:r>
              <a:rPr lang="en-US" dirty="0"/>
              <a:t>R Development Core Team (2004). R: A language and environment for statistical computing. R Foundation for Statistical Computing, Vienna, Austria. </a:t>
            </a:r>
            <a:r>
              <a:rPr lang="en-US" dirty="0">
                <a:hlinkClick r:id="rId3"/>
              </a:rPr>
              <a:t>http://www.R-project.org</a:t>
            </a:r>
            <a:r>
              <a:rPr lang="en-US" dirty="0" smtClean="0"/>
              <a:t>.</a:t>
            </a:r>
          </a:p>
          <a:p>
            <a:r>
              <a:rPr lang="en-US" dirty="0"/>
              <a:t>Reddy, </a:t>
            </a:r>
            <a:r>
              <a:rPr lang="en-US" dirty="0" err="1"/>
              <a:t>Sravana</a:t>
            </a:r>
            <a:r>
              <a:rPr lang="en-US" dirty="0"/>
              <a:t> and James Stanford. 2015. Toward completely automated vowel extraction: Introducing DARLA. Manuscript. Under review at </a:t>
            </a:r>
            <a:r>
              <a:rPr lang="en-US" i="1" dirty="0"/>
              <a:t>Linguistics Vanguard</a:t>
            </a:r>
            <a:r>
              <a:rPr lang="en-US" dirty="0" smtClean="0"/>
              <a:t>.</a:t>
            </a:r>
          </a:p>
          <a:p>
            <a:r>
              <a:rPr lang="en-US" dirty="0" err="1"/>
              <a:t>Rosenfelder</a:t>
            </a:r>
            <a:r>
              <a:rPr lang="en-US" dirty="0"/>
              <a:t>, Ingrid; </a:t>
            </a:r>
            <a:r>
              <a:rPr lang="en-US" dirty="0" err="1"/>
              <a:t>Fruehwald</a:t>
            </a:r>
            <a:r>
              <a:rPr lang="en-US" dirty="0"/>
              <a:t>, Joe; </a:t>
            </a:r>
            <a:r>
              <a:rPr lang="en-US" dirty="0" err="1"/>
              <a:t>Evanini</a:t>
            </a:r>
            <a:r>
              <a:rPr lang="en-US" dirty="0"/>
              <a:t>, </a:t>
            </a:r>
            <a:r>
              <a:rPr lang="en-US" dirty="0" err="1"/>
              <a:t>Keelan</a:t>
            </a:r>
            <a:r>
              <a:rPr lang="en-US" dirty="0"/>
              <a:t> and </a:t>
            </a:r>
            <a:r>
              <a:rPr lang="en-US" dirty="0" err="1"/>
              <a:t>Jiahong</a:t>
            </a:r>
            <a:r>
              <a:rPr lang="en-US" dirty="0"/>
              <a:t> Yuan. 2011. FAVE (Forced Alignment and Vowel Extraction) Program Suite. </a:t>
            </a:r>
            <a:r>
              <a:rPr lang="en-US" dirty="0">
                <a:hlinkClick r:id="rId4"/>
              </a:rPr>
              <a:t>http://fave.ling.upenn.edu</a:t>
            </a:r>
            <a:r>
              <a:rPr lang="en-US" dirty="0" smtClean="0">
                <a:hlinkClick r:id="rId4"/>
              </a:rPr>
              <a:t>.</a:t>
            </a:r>
            <a:endParaRPr lang="en-US" dirty="0" smtClean="0"/>
          </a:p>
          <a:p>
            <a:r>
              <a:rPr lang="en-US" dirty="0" err="1"/>
              <a:t>Sankoff</a:t>
            </a:r>
            <a:r>
              <a:rPr lang="en-US" dirty="0"/>
              <a:t>, Gillian &amp; Hélène </a:t>
            </a:r>
            <a:r>
              <a:rPr lang="en-US" dirty="0" err="1"/>
              <a:t>Blondeau</a:t>
            </a:r>
            <a:r>
              <a:rPr lang="en-US" dirty="0"/>
              <a:t>. 2007. Language change across the lifespan: </a:t>
            </a:r>
            <a:r>
              <a:rPr lang="en-US" dirty="0" err="1"/>
              <a:t>ʀ</a:t>
            </a:r>
            <a:r>
              <a:rPr lang="en-US" dirty="0"/>
              <a:t> in Montreal French. </a:t>
            </a:r>
            <a:r>
              <a:rPr lang="en-US" i="1" dirty="0"/>
              <a:t>Language</a:t>
            </a:r>
            <a:r>
              <a:rPr lang="en-US" dirty="0"/>
              <a:t>. 560–588</a:t>
            </a:r>
            <a:r>
              <a:rPr lang="en-US" dirty="0" smtClean="0"/>
              <a:t>.</a:t>
            </a:r>
            <a:endParaRPr lang="en-US" dirty="0"/>
          </a:p>
          <a:p>
            <a:r>
              <a:rPr lang="en-US" dirty="0" err="1" smtClean="0"/>
              <a:t>Xue</a:t>
            </a:r>
            <a:r>
              <a:rPr lang="en-US" dirty="0"/>
              <a:t>, Steve An &amp; Grace </a:t>
            </a:r>
            <a:r>
              <a:rPr lang="en-US" dirty="0" err="1"/>
              <a:t>Jianping</a:t>
            </a:r>
            <a:r>
              <a:rPr lang="en-US" dirty="0"/>
              <a:t> </a:t>
            </a:r>
            <a:r>
              <a:rPr lang="en-US" dirty="0" err="1"/>
              <a:t>Hao</a:t>
            </a:r>
            <a:r>
              <a:rPr lang="en-US" dirty="0"/>
              <a:t>. 2003. Changes in the human vocal tract due to aging and the acoustic </a:t>
            </a:r>
            <a:r>
              <a:rPr lang="en-US" dirty="0" smtClean="0"/>
              <a:t>correlates </a:t>
            </a:r>
            <a:r>
              <a:rPr lang="en-US" dirty="0"/>
              <a:t>of speech production: a pilot study. </a:t>
            </a:r>
            <a:r>
              <a:rPr lang="en-US" i="1" dirty="0"/>
              <a:t>Journal of Speech, Language &amp; Hearing Research </a:t>
            </a:r>
            <a:r>
              <a:rPr lang="en-US" dirty="0"/>
              <a:t>46(3). 689–701. </a:t>
            </a:r>
            <a:endParaRPr lang="en-US" dirty="0" smtClean="0"/>
          </a:p>
          <a:p>
            <a:r>
              <a:rPr lang="en-US" dirty="0" err="1" smtClean="0"/>
              <a:t>Yaeger-Dror</a:t>
            </a:r>
            <a:r>
              <a:rPr lang="en-US" dirty="0"/>
              <a:t>, </a:t>
            </a:r>
            <a:r>
              <a:rPr lang="en-US" dirty="0" err="1"/>
              <a:t>Malcah</a:t>
            </a:r>
            <a:r>
              <a:rPr lang="en-US" dirty="0"/>
              <a:t>. 1994. Phonetic evidence for sound change in Quebec French. </a:t>
            </a:r>
            <a:r>
              <a:rPr lang="en-US" i="1" dirty="0"/>
              <a:t>Phonological Structure and Phonetic Form</a:t>
            </a:r>
            <a:r>
              <a:rPr lang="en-US" dirty="0"/>
              <a:t>. 267–293</a:t>
            </a:r>
            <a:r>
              <a:rPr lang="en-US" dirty="0" smtClean="0"/>
              <a:t>.</a:t>
            </a:r>
            <a:endParaRPr lang="en-US" dirty="0"/>
          </a:p>
        </p:txBody>
      </p:sp>
      <p:sp>
        <p:nvSpPr>
          <p:cNvPr id="5" name="Title 4"/>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316465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1842741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Background</a:t>
            </a:r>
            <a:endParaRPr lang="en-US" dirty="0"/>
          </a:p>
        </p:txBody>
      </p:sp>
      <p:sp>
        <p:nvSpPr>
          <p:cNvPr id="3" name="Slide Number Placeholder 2"/>
          <p:cNvSpPr>
            <a:spLocks noGrp="1"/>
          </p:cNvSpPr>
          <p:nvPr>
            <p:ph type="sldNum" sz="quarter" idx="11"/>
          </p:nvPr>
        </p:nvSpPr>
        <p:spPr/>
        <p:txBody>
          <a:bodyPr/>
          <a:lstStyle/>
          <a:p>
            <a:fld id="{2F4E2E3C-FF33-FC45-91A9-BDC48E1E835D}" type="slidenum">
              <a:rPr lang="en-US" smtClean="0"/>
              <a:pPr/>
              <a:t>3</a:t>
            </a:fld>
            <a:endParaRPr lang="en-US" dirty="0"/>
          </a:p>
        </p:txBody>
      </p:sp>
      <p:sp>
        <p:nvSpPr>
          <p:cNvPr id="4" name="Content Placeholder 3"/>
          <p:cNvSpPr>
            <a:spLocks noGrp="1"/>
          </p:cNvSpPr>
          <p:nvPr>
            <p:ph idx="1"/>
          </p:nvPr>
        </p:nvSpPr>
        <p:spPr>
          <a:xfrm>
            <a:off x="1523110" y="1346908"/>
            <a:ext cx="6097781" cy="3513068"/>
          </a:xfrm>
        </p:spPr>
        <p:txBody>
          <a:bodyPr anchor="ctr"/>
          <a:lstStyle/>
          <a:p>
            <a:pPr marL="0" indent="0" algn="ctr">
              <a:buNone/>
            </a:pPr>
            <a:r>
              <a:rPr lang="en-US" sz="2400" dirty="0" smtClean="0"/>
              <a:t>Individuals undergo language change over the course of their lifetime.</a:t>
            </a:r>
            <a:endParaRPr lang="en-US" sz="2400" dirty="0"/>
          </a:p>
        </p:txBody>
      </p:sp>
      <p:sp>
        <p:nvSpPr>
          <p:cNvPr id="5" name="Title 4"/>
          <p:cNvSpPr>
            <a:spLocks noGrp="1"/>
          </p:cNvSpPr>
          <p:nvPr>
            <p:ph type="title"/>
          </p:nvPr>
        </p:nvSpPr>
        <p:spPr/>
        <p:txBody>
          <a:bodyPr/>
          <a:lstStyle/>
          <a:p>
            <a:r>
              <a:rPr lang="en-US" dirty="0" smtClean="0"/>
              <a:t>Hypothesis</a:t>
            </a:r>
            <a:endParaRPr lang="en-US" dirty="0"/>
          </a:p>
        </p:txBody>
      </p:sp>
    </p:spTree>
    <p:extLst>
      <p:ext uri="{BB962C8B-B14F-4D97-AF65-F5344CB8AC3E}">
        <p14:creationId xmlns:p14="http://schemas.microsoft.com/office/powerpoint/2010/main" val="1277495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F4E2E3C-FF33-FC45-91A9-BDC48E1E835D}" type="slidenum">
              <a:rPr lang="en-US" smtClean="0"/>
              <a:pPr/>
              <a:t>4</a:t>
            </a:fld>
            <a:endParaRPr lang="en-US" dirty="0"/>
          </a:p>
        </p:txBody>
      </p:sp>
      <p:sp>
        <p:nvSpPr>
          <p:cNvPr id="3" name="Text Placeholder 2"/>
          <p:cNvSpPr>
            <a:spLocks noGrp="1"/>
          </p:cNvSpPr>
          <p:nvPr>
            <p:ph type="body" sz="quarter" idx="12"/>
          </p:nvPr>
        </p:nvSpPr>
        <p:spPr/>
        <p:txBody>
          <a:bodyPr>
            <a:normAutofit lnSpcReduction="10000"/>
          </a:bodyPr>
          <a:lstStyle/>
          <a:p>
            <a:r>
              <a:rPr lang="en-US" dirty="0" smtClean="0"/>
              <a:t>Literature Review</a:t>
            </a:r>
            <a:endParaRPr lang="en-US" dirty="0"/>
          </a:p>
        </p:txBody>
      </p:sp>
    </p:spTree>
    <p:extLst>
      <p:ext uri="{BB962C8B-B14F-4D97-AF65-F5344CB8AC3E}">
        <p14:creationId xmlns:p14="http://schemas.microsoft.com/office/powerpoint/2010/main" val="127272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latin typeface="Optima" charset="0"/>
                <a:ea typeface="Optima" charset="0"/>
                <a:cs typeface="Optima" charset="0"/>
              </a:rPr>
              <a:t>Literature Review</a:t>
            </a:r>
            <a:endParaRPr lang="en-US" dirty="0">
              <a:latin typeface="Optima" charset="0"/>
              <a:ea typeface="Optima" charset="0"/>
              <a:cs typeface="Optima" charset="0"/>
            </a:endParaRPr>
          </a:p>
        </p:txBody>
      </p:sp>
      <p:sp>
        <p:nvSpPr>
          <p:cNvPr id="3" name="Slide Number Placeholder 2"/>
          <p:cNvSpPr>
            <a:spLocks noGrp="1"/>
          </p:cNvSpPr>
          <p:nvPr>
            <p:ph type="sldNum" sz="quarter" idx="11"/>
          </p:nvPr>
        </p:nvSpPr>
        <p:spPr/>
        <p:txBody>
          <a:bodyPr/>
          <a:lstStyle/>
          <a:p>
            <a:fld id="{2F4E2E3C-FF33-FC45-91A9-BDC48E1E835D}" type="slidenum">
              <a:rPr lang="en-US" smtClean="0"/>
              <a:pPr/>
              <a:t>5</a:t>
            </a:fld>
            <a:endParaRPr lang="en-US" dirty="0"/>
          </a:p>
        </p:txBody>
      </p:sp>
      <p:sp>
        <p:nvSpPr>
          <p:cNvPr id="4" name="Content Placeholder 3"/>
          <p:cNvSpPr>
            <a:spLocks noGrp="1"/>
          </p:cNvSpPr>
          <p:nvPr>
            <p:ph idx="1"/>
          </p:nvPr>
        </p:nvSpPr>
        <p:spPr/>
        <p:txBody>
          <a:bodyPr/>
          <a:lstStyle/>
          <a:p>
            <a:r>
              <a:rPr lang="en-US" dirty="0" smtClean="0"/>
              <a:t>Option 1: Track people down—it’s difficult, but possible</a:t>
            </a:r>
          </a:p>
          <a:p>
            <a:pPr lvl="1"/>
            <a:r>
              <a:rPr lang="en-US" dirty="0" smtClean="0"/>
              <a:t>C</a:t>
            </a:r>
            <a:r>
              <a:rPr lang="en-US" dirty="0" smtClean="0"/>
              <a:t>hange </a:t>
            </a:r>
            <a:r>
              <a:rPr lang="en-US" dirty="0"/>
              <a:t>with the </a:t>
            </a:r>
            <a:r>
              <a:rPr lang="en-US" dirty="0"/>
              <a:t>community </a:t>
            </a:r>
            <a:r>
              <a:rPr lang="en-US" sz="1600" dirty="0"/>
              <a:t>(</a:t>
            </a:r>
            <a:r>
              <a:rPr lang="en-US" sz="1600" dirty="0" err="1"/>
              <a:t>Sankoff</a:t>
            </a:r>
            <a:r>
              <a:rPr lang="en-US" sz="1600" dirty="0"/>
              <a:t> &amp; </a:t>
            </a:r>
            <a:r>
              <a:rPr lang="en-US" sz="1600" dirty="0" err="1"/>
              <a:t>Blondeau</a:t>
            </a:r>
            <a:r>
              <a:rPr lang="en-US" sz="1600" dirty="0"/>
              <a:t> 2007)</a:t>
            </a:r>
            <a:endParaRPr lang="en-US" sz="1600" dirty="0"/>
          </a:p>
          <a:p>
            <a:pPr lvl="1"/>
            <a:r>
              <a:rPr lang="en-US" dirty="0"/>
              <a:t>RP shift within individuals to match progressing change </a:t>
            </a:r>
            <a:r>
              <a:rPr lang="en-US" sz="1600" dirty="0"/>
              <a:t>(Bauer 1985)</a:t>
            </a:r>
          </a:p>
          <a:p>
            <a:pPr lvl="1"/>
            <a:r>
              <a:rPr lang="en-US" dirty="0"/>
              <a:t>Speakers of Montreal French “continue to advance towards a newer phonology well into middle age”.</a:t>
            </a:r>
            <a:r>
              <a:rPr lang="en-US" sz="1800" dirty="0"/>
              <a:t> </a:t>
            </a:r>
            <a:r>
              <a:rPr lang="en-US" sz="1600" dirty="0"/>
              <a:t>(</a:t>
            </a:r>
            <a:r>
              <a:rPr lang="en-US" sz="1600" dirty="0" err="1"/>
              <a:t>Yaeger-Dror</a:t>
            </a:r>
            <a:r>
              <a:rPr lang="en-US" sz="1600" dirty="0"/>
              <a:t> 1994)</a:t>
            </a:r>
            <a:r>
              <a:rPr lang="en-US" sz="1800" dirty="0"/>
              <a:t> </a:t>
            </a:r>
            <a:endParaRPr lang="en-US" sz="1800" dirty="0" smtClean="0"/>
          </a:p>
          <a:p>
            <a:r>
              <a:rPr lang="en-US" dirty="0" smtClean="0"/>
              <a:t>Option 2: Find previous recordings—good luck though</a:t>
            </a:r>
            <a:endParaRPr lang="en-US" dirty="0"/>
          </a:p>
          <a:p>
            <a:pPr lvl="1"/>
            <a:r>
              <a:rPr lang="en-US" dirty="0" smtClean="0"/>
              <a:t>Queen </a:t>
            </a:r>
            <a:r>
              <a:rPr lang="en-US" dirty="0" smtClean="0"/>
              <a:t>of England’s Christmas broadcast messages </a:t>
            </a:r>
            <a:r>
              <a:rPr lang="en-US" sz="1600" dirty="0" smtClean="0"/>
              <a:t>(Harrington, </a:t>
            </a:r>
            <a:r>
              <a:rPr lang="en-US" sz="1600" dirty="0" err="1" smtClean="0"/>
              <a:t>Palethorpe</a:t>
            </a:r>
            <a:r>
              <a:rPr lang="en-US" sz="1600" dirty="0" smtClean="0"/>
              <a:t>, &amp; Watson 2000)</a:t>
            </a:r>
          </a:p>
          <a:p>
            <a:pPr lvl="1"/>
            <a:r>
              <a:rPr lang="en-US" dirty="0" smtClean="0"/>
              <a:t>Vowels changed the same direction as the Standard Southern British English</a:t>
            </a:r>
          </a:p>
          <a:p>
            <a:endParaRPr lang="en-US" dirty="0"/>
          </a:p>
        </p:txBody>
      </p:sp>
      <p:sp>
        <p:nvSpPr>
          <p:cNvPr id="5" name="Title 4"/>
          <p:cNvSpPr>
            <a:spLocks noGrp="1"/>
          </p:cNvSpPr>
          <p:nvPr>
            <p:ph type="title"/>
          </p:nvPr>
        </p:nvSpPr>
        <p:spPr/>
        <p:txBody>
          <a:bodyPr/>
          <a:lstStyle/>
          <a:p>
            <a:r>
              <a:rPr lang="en-US" dirty="0" smtClean="0"/>
              <a:t>Literature Review</a:t>
            </a:r>
            <a:endParaRPr lang="en-US" dirty="0"/>
          </a:p>
        </p:txBody>
      </p:sp>
    </p:spTree>
    <p:extLst>
      <p:ext uri="{BB962C8B-B14F-4D97-AF65-F5344CB8AC3E}">
        <p14:creationId xmlns:p14="http://schemas.microsoft.com/office/powerpoint/2010/main" val="19500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latin typeface="Optima" charset="0"/>
                <a:ea typeface="Optima" charset="0"/>
                <a:cs typeface="Optima" charset="0"/>
              </a:rPr>
              <a:t>Literature Review</a:t>
            </a:r>
            <a:endParaRPr lang="en-US" dirty="0">
              <a:latin typeface="Optima" charset="0"/>
              <a:ea typeface="Optima" charset="0"/>
              <a:cs typeface="Optima" charset="0"/>
            </a:endParaRPr>
          </a:p>
        </p:txBody>
      </p:sp>
      <p:sp>
        <p:nvSpPr>
          <p:cNvPr id="3" name="Slide Number Placeholder 2"/>
          <p:cNvSpPr>
            <a:spLocks noGrp="1"/>
          </p:cNvSpPr>
          <p:nvPr>
            <p:ph type="sldNum" sz="quarter" idx="11"/>
          </p:nvPr>
        </p:nvSpPr>
        <p:spPr/>
        <p:txBody>
          <a:bodyPr/>
          <a:lstStyle/>
          <a:p>
            <a:fld id="{2F4E2E3C-FF33-FC45-91A9-BDC48E1E835D}" type="slidenum">
              <a:rPr lang="en-US" smtClean="0">
                <a:latin typeface="Garamond" charset="0"/>
                <a:ea typeface="Garamond" charset="0"/>
                <a:cs typeface="Garamond" charset="0"/>
              </a:rPr>
              <a:pPr/>
              <a:t>6</a:t>
            </a:fld>
            <a:endParaRPr lang="en-US" dirty="0">
              <a:latin typeface="Garamond" charset="0"/>
              <a:ea typeface="Garamond" charset="0"/>
              <a:cs typeface="Garamond" charset="0"/>
            </a:endParaRPr>
          </a:p>
        </p:txBody>
      </p:sp>
      <p:sp>
        <p:nvSpPr>
          <p:cNvPr id="5" name="Title 4"/>
          <p:cNvSpPr>
            <a:spLocks noGrp="1"/>
          </p:cNvSpPr>
          <p:nvPr>
            <p:ph type="title"/>
          </p:nvPr>
        </p:nvSpPr>
        <p:spPr/>
        <p:txBody>
          <a:bodyPr/>
          <a:lstStyle/>
          <a:p>
            <a:r>
              <a:rPr lang="en-US" dirty="0" smtClean="0"/>
              <a:t>Cord-Card Merger</a:t>
            </a:r>
            <a:endParaRPr lang="en-US" dirty="0"/>
          </a:p>
        </p:txBody>
      </p:sp>
      <p:sp>
        <p:nvSpPr>
          <p:cNvPr id="7" name="Content Placeholder 6"/>
          <p:cNvSpPr>
            <a:spLocks noGrp="1"/>
          </p:cNvSpPr>
          <p:nvPr>
            <p:ph idx="1"/>
          </p:nvPr>
        </p:nvSpPr>
        <p:spPr>
          <a:xfrm>
            <a:off x="457200" y="1346908"/>
            <a:ext cx="8229600" cy="648806"/>
          </a:xfrm>
        </p:spPr>
        <p:txBody>
          <a:bodyPr/>
          <a:lstStyle/>
          <a:p>
            <a:r>
              <a:rPr lang="en-US" dirty="0" smtClean="0">
                <a:latin typeface="Garamond" charset="0"/>
                <a:ea typeface="Garamond" charset="0"/>
                <a:cs typeface="Garamond" charset="0"/>
              </a:rPr>
              <a:t>Middle English /or/ vs. /</a:t>
            </a:r>
            <a:r>
              <a:rPr lang="en-US" dirty="0" err="1" smtClean="0">
                <a:latin typeface="Garamond" charset="0"/>
                <a:ea typeface="Garamond" charset="0"/>
                <a:cs typeface="Garamond" charset="0"/>
              </a:rPr>
              <a:t>ɔr</a:t>
            </a:r>
            <a:r>
              <a:rPr lang="en-US" dirty="0" smtClean="0">
                <a:latin typeface="Garamond" charset="0"/>
                <a:ea typeface="Garamond" charset="0"/>
                <a:cs typeface="Garamond" charset="0"/>
              </a:rPr>
              <a:t>/ vs. /</a:t>
            </a:r>
            <a:r>
              <a:rPr lang="en-US" dirty="0" err="1" smtClean="0">
                <a:latin typeface="Garamond" charset="0"/>
                <a:ea typeface="Garamond" charset="0"/>
                <a:cs typeface="Garamond" charset="0"/>
              </a:rPr>
              <a:t>ar</a:t>
            </a:r>
            <a:r>
              <a:rPr lang="en-US" dirty="0" smtClean="0">
                <a:latin typeface="Garamond" charset="0"/>
                <a:ea typeface="Garamond" charset="0"/>
                <a:cs typeface="Garamond" charset="0"/>
              </a:rPr>
              <a:t>/.</a:t>
            </a:r>
          </a:p>
          <a:p>
            <a:endParaRPr lang="en-US" dirty="0">
              <a:latin typeface="Garamond" charset="0"/>
              <a:ea typeface="Garamond" charset="0"/>
              <a:cs typeface="Garamond" charset="0"/>
            </a:endParaRPr>
          </a:p>
          <a:p>
            <a:endParaRPr lang="en-US" dirty="0" smtClean="0">
              <a:latin typeface="Garamond" charset="0"/>
              <a:ea typeface="Garamond" charset="0"/>
              <a:cs typeface="Garamond" charset="0"/>
            </a:endParaRPr>
          </a:p>
        </p:txBody>
      </p:sp>
      <p:graphicFrame>
        <p:nvGraphicFramePr>
          <p:cNvPr id="8" name="Table 7"/>
          <p:cNvGraphicFramePr>
            <a:graphicFrameLocks noGrp="1"/>
          </p:cNvGraphicFramePr>
          <p:nvPr>
            <p:extLst>
              <p:ext uri="{D42A27DB-BD31-4B8C-83A1-F6EECF244321}">
                <p14:modId xmlns:p14="http://schemas.microsoft.com/office/powerpoint/2010/main" val="640604878"/>
              </p:ext>
            </p:extLst>
          </p:nvPr>
        </p:nvGraphicFramePr>
        <p:xfrm>
          <a:off x="1524000" y="2449286"/>
          <a:ext cx="6096000" cy="210820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US" b="1" dirty="0" smtClean="0">
                          <a:latin typeface="Garamond" charset="0"/>
                          <a:ea typeface="Garamond" charset="0"/>
                          <a:cs typeface="Garamond" charset="0"/>
                        </a:rPr>
                        <a:t>/or/</a:t>
                      </a:r>
                      <a:endParaRPr lang="en-US" b="1" dirty="0">
                        <a:latin typeface="Garamond" charset="0"/>
                        <a:ea typeface="Garamond" charset="0"/>
                        <a:cs typeface="Garamond" charset="0"/>
                      </a:endParaRPr>
                    </a:p>
                  </a:txBody>
                  <a:tcPr/>
                </a:tc>
                <a:tc>
                  <a:txBody>
                    <a:bodyPr/>
                    <a:lstStyle/>
                    <a:p>
                      <a:pPr algn="ctr"/>
                      <a:r>
                        <a:rPr lang="en-US" b="1" dirty="0" smtClean="0">
                          <a:latin typeface="Garamond" charset="0"/>
                          <a:ea typeface="Garamond" charset="0"/>
                          <a:cs typeface="Garamond" charset="0"/>
                        </a:rPr>
                        <a:t>/</a:t>
                      </a:r>
                      <a:r>
                        <a:rPr lang="en-US" b="1" dirty="0" err="1" smtClean="0">
                          <a:latin typeface="Garamond" charset="0"/>
                          <a:ea typeface="Garamond" charset="0"/>
                          <a:cs typeface="Garamond" charset="0"/>
                        </a:rPr>
                        <a:t>ɔr</a:t>
                      </a:r>
                      <a:r>
                        <a:rPr lang="en-US" b="1" dirty="0" smtClean="0">
                          <a:latin typeface="Garamond" charset="0"/>
                          <a:ea typeface="Garamond" charset="0"/>
                          <a:cs typeface="Garamond" charset="0"/>
                        </a:rPr>
                        <a:t>/</a:t>
                      </a:r>
                      <a:endParaRPr lang="en-US" b="1" dirty="0">
                        <a:latin typeface="Garamond" charset="0"/>
                        <a:ea typeface="Garamond" charset="0"/>
                        <a:cs typeface="Garamond" charset="0"/>
                      </a:endParaRPr>
                    </a:p>
                  </a:txBody>
                  <a:tcPr/>
                </a:tc>
                <a:tc>
                  <a:txBody>
                    <a:bodyPr/>
                    <a:lstStyle/>
                    <a:p>
                      <a:pPr algn="ctr"/>
                      <a:r>
                        <a:rPr lang="en-US" b="1" dirty="0" smtClean="0">
                          <a:latin typeface="Garamond" charset="0"/>
                          <a:ea typeface="Garamond" charset="0"/>
                          <a:cs typeface="Garamond" charset="0"/>
                        </a:rPr>
                        <a:t>/</a:t>
                      </a:r>
                      <a:r>
                        <a:rPr lang="en-US" b="1" dirty="0" err="1" smtClean="0">
                          <a:latin typeface="Garamond" charset="0"/>
                          <a:ea typeface="Garamond" charset="0"/>
                          <a:cs typeface="Garamond" charset="0"/>
                        </a:rPr>
                        <a:t>ɑr</a:t>
                      </a:r>
                      <a:r>
                        <a:rPr lang="en-US" b="1" dirty="0" smtClean="0">
                          <a:latin typeface="Garamond" charset="0"/>
                          <a:ea typeface="Garamond" charset="0"/>
                          <a:cs typeface="Garamond" charset="0"/>
                        </a:rPr>
                        <a:t>/</a:t>
                      </a:r>
                      <a:endParaRPr lang="en-US" b="1" dirty="0">
                        <a:latin typeface="Garamond" charset="0"/>
                        <a:ea typeface="Garamond" charset="0"/>
                        <a:cs typeface="Garamond" charset="0"/>
                      </a:endParaRPr>
                    </a:p>
                  </a:txBody>
                  <a:tcPr/>
                </a:tc>
              </a:tr>
              <a:tr h="370840">
                <a:tc>
                  <a:txBody>
                    <a:bodyPr/>
                    <a:lstStyle/>
                    <a:p>
                      <a:pPr algn="ctr"/>
                      <a:r>
                        <a:rPr lang="en-US" dirty="0" smtClean="0">
                          <a:latin typeface="Garamond" charset="0"/>
                          <a:ea typeface="Garamond" charset="0"/>
                          <a:cs typeface="Garamond" charset="0"/>
                        </a:rPr>
                        <a:t>oar/ore</a:t>
                      </a:r>
                    </a:p>
                    <a:p>
                      <a:pPr algn="ctr"/>
                      <a:r>
                        <a:rPr lang="en-US" dirty="0" smtClean="0">
                          <a:latin typeface="Garamond" charset="0"/>
                          <a:ea typeface="Garamond" charset="0"/>
                          <a:cs typeface="Garamond" charset="0"/>
                        </a:rPr>
                        <a:t>four</a:t>
                      </a:r>
                    </a:p>
                    <a:p>
                      <a:pPr algn="ctr"/>
                      <a:r>
                        <a:rPr lang="en-US" dirty="0" smtClean="0">
                          <a:latin typeface="Garamond" charset="0"/>
                          <a:ea typeface="Garamond" charset="0"/>
                          <a:cs typeface="Garamond" charset="0"/>
                        </a:rPr>
                        <a:t>hoarse</a:t>
                      </a:r>
                    </a:p>
                    <a:p>
                      <a:pPr algn="ctr"/>
                      <a:endParaRPr lang="en-US" dirty="0" smtClean="0">
                        <a:latin typeface="Garamond" charset="0"/>
                        <a:ea typeface="Garamond" charset="0"/>
                        <a:cs typeface="Garamond" charset="0"/>
                      </a:endParaRPr>
                    </a:p>
                    <a:p>
                      <a:pPr algn="ctr"/>
                      <a:r>
                        <a:rPr lang="en-US" dirty="0" smtClean="0">
                          <a:latin typeface="Garamond" charset="0"/>
                          <a:ea typeface="Garamond" charset="0"/>
                          <a:cs typeface="Garamond" charset="0"/>
                        </a:rPr>
                        <a:t>mourning</a:t>
                      </a:r>
                      <a:endParaRPr lang="en-US" dirty="0">
                        <a:latin typeface="Garamond" charset="0"/>
                        <a:ea typeface="Garamond" charset="0"/>
                        <a:cs typeface="Garamond" charset="0"/>
                      </a:endParaRPr>
                    </a:p>
                  </a:txBody>
                  <a:tcPr/>
                </a:tc>
                <a:tc>
                  <a:txBody>
                    <a:bodyPr/>
                    <a:lstStyle/>
                    <a:p>
                      <a:pPr algn="ctr"/>
                      <a:r>
                        <a:rPr lang="en-US" dirty="0" smtClean="0">
                          <a:latin typeface="Garamond" charset="0"/>
                          <a:ea typeface="Garamond" charset="0"/>
                          <a:cs typeface="Garamond" charset="0"/>
                        </a:rPr>
                        <a:t>or</a:t>
                      </a:r>
                    </a:p>
                    <a:p>
                      <a:pPr algn="ctr"/>
                      <a:r>
                        <a:rPr lang="en-US" dirty="0" smtClean="0">
                          <a:latin typeface="Garamond" charset="0"/>
                          <a:ea typeface="Garamond" charset="0"/>
                          <a:cs typeface="Garamond" charset="0"/>
                        </a:rPr>
                        <a:t>fore</a:t>
                      </a:r>
                    </a:p>
                    <a:p>
                      <a:pPr algn="ctr"/>
                      <a:r>
                        <a:rPr lang="en-US" dirty="0" smtClean="0">
                          <a:latin typeface="Garamond" charset="0"/>
                          <a:ea typeface="Garamond" charset="0"/>
                          <a:cs typeface="Garamond" charset="0"/>
                        </a:rPr>
                        <a:t>horse</a:t>
                      </a:r>
                    </a:p>
                    <a:p>
                      <a:pPr algn="ctr"/>
                      <a:r>
                        <a:rPr lang="en-US" dirty="0" smtClean="0">
                          <a:latin typeface="Garamond" charset="0"/>
                          <a:ea typeface="Garamond" charset="0"/>
                          <a:cs typeface="Garamond" charset="0"/>
                        </a:rPr>
                        <a:t>cord</a:t>
                      </a:r>
                    </a:p>
                    <a:p>
                      <a:pPr algn="ctr"/>
                      <a:r>
                        <a:rPr lang="en-US" dirty="0" smtClean="0">
                          <a:latin typeface="Garamond" charset="0"/>
                          <a:ea typeface="Garamond" charset="0"/>
                          <a:cs typeface="Garamond" charset="0"/>
                        </a:rPr>
                        <a:t>morning</a:t>
                      </a:r>
                    </a:p>
                    <a:p>
                      <a:pPr algn="ctr"/>
                      <a:r>
                        <a:rPr lang="en-US" dirty="0" smtClean="0">
                          <a:latin typeface="Garamond" charset="0"/>
                          <a:ea typeface="Garamond" charset="0"/>
                          <a:cs typeface="Garamond" charset="0"/>
                        </a:rPr>
                        <a:t>lord</a:t>
                      </a:r>
                      <a:endParaRPr lang="en-US" dirty="0">
                        <a:latin typeface="Garamond" charset="0"/>
                        <a:ea typeface="Garamond" charset="0"/>
                        <a:cs typeface="Garamond" charset="0"/>
                      </a:endParaRPr>
                    </a:p>
                  </a:txBody>
                  <a:tcPr/>
                </a:tc>
                <a:tc>
                  <a:txBody>
                    <a:bodyPr/>
                    <a:lstStyle/>
                    <a:p>
                      <a:pPr algn="ctr"/>
                      <a:r>
                        <a:rPr lang="en-US" dirty="0" smtClean="0">
                          <a:latin typeface="Garamond" charset="0"/>
                          <a:ea typeface="Garamond" charset="0"/>
                          <a:cs typeface="Garamond" charset="0"/>
                        </a:rPr>
                        <a:t>are</a:t>
                      </a:r>
                    </a:p>
                    <a:p>
                      <a:pPr algn="ctr"/>
                      <a:r>
                        <a:rPr lang="en-US" dirty="0" smtClean="0">
                          <a:latin typeface="Garamond" charset="0"/>
                          <a:ea typeface="Garamond" charset="0"/>
                          <a:cs typeface="Garamond" charset="0"/>
                        </a:rPr>
                        <a:t>far</a:t>
                      </a:r>
                    </a:p>
                    <a:p>
                      <a:pPr algn="ctr"/>
                      <a:endParaRPr lang="en-US" dirty="0" smtClean="0">
                        <a:latin typeface="Garamond" charset="0"/>
                        <a:ea typeface="Garamond" charset="0"/>
                        <a:cs typeface="Garamond" charset="0"/>
                      </a:endParaRPr>
                    </a:p>
                    <a:p>
                      <a:pPr algn="ctr"/>
                      <a:r>
                        <a:rPr lang="en-US" dirty="0" smtClean="0">
                          <a:latin typeface="Garamond" charset="0"/>
                          <a:ea typeface="Garamond" charset="0"/>
                          <a:cs typeface="Garamond" charset="0"/>
                        </a:rPr>
                        <a:t>card</a:t>
                      </a:r>
                    </a:p>
                    <a:p>
                      <a:pPr algn="ctr"/>
                      <a:endParaRPr lang="en-US" dirty="0" smtClean="0">
                        <a:latin typeface="Garamond" charset="0"/>
                        <a:ea typeface="Garamond" charset="0"/>
                        <a:cs typeface="Garamond" charset="0"/>
                      </a:endParaRPr>
                    </a:p>
                    <a:p>
                      <a:pPr algn="ctr"/>
                      <a:r>
                        <a:rPr lang="en-US" dirty="0" smtClean="0">
                          <a:latin typeface="Garamond" charset="0"/>
                          <a:ea typeface="Garamond" charset="0"/>
                          <a:cs typeface="Garamond" charset="0"/>
                        </a:rPr>
                        <a:t>lard</a:t>
                      </a:r>
                      <a:endParaRPr lang="en-US" dirty="0">
                        <a:latin typeface="Garamond" charset="0"/>
                        <a:ea typeface="Garamond" charset="0"/>
                        <a:cs typeface="Garamond" charset="0"/>
                      </a:endParaRPr>
                    </a:p>
                  </a:txBody>
                  <a:tcPr/>
                </a:tc>
              </a:tr>
            </a:tbl>
          </a:graphicData>
        </a:graphic>
      </p:graphicFrame>
      <p:sp>
        <p:nvSpPr>
          <p:cNvPr id="9" name="Rectangle 8"/>
          <p:cNvSpPr/>
          <p:nvPr/>
        </p:nvSpPr>
        <p:spPr>
          <a:xfrm>
            <a:off x="1378857" y="2092476"/>
            <a:ext cx="4245429" cy="2648857"/>
          </a:xfrm>
          <a:prstGeom prst="rect">
            <a:avLst/>
          </a:prstGeom>
          <a:no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aramond" charset="0"/>
              <a:ea typeface="Garamond" charset="0"/>
              <a:cs typeface="Garamond" charset="0"/>
            </a:endParaRPr>
          </a:p>
        </p:txBody>
      </p:sp>
      <p:sp>
        <p:nvSpPr>
          <p:cNvPr id="11" name="TextBox 10"/>
          <p:cNvSpPr txBox="1"/>
          <p:nvPr/>
        </p:nvSpPr>
        <p:spPr>
          <a:xfrm>
            <a:off x="1064381" y="4798572"/>
            <a:ext cx="2310190" cy="369332"/>
          </a:xfrm>
          <a:prstGeom prst="rect">
            <a:avLst/>
          </a:prstGeom>
          <a:noFill/>
        </p:spPr>
        <p:txBody>
          <a:bodyPr wrap="square" rtlCol="0">
            <a:spAutoFit/>
          </a:bodyPr>
          <a:lstStyle/>
          <a:p>
            <a:r>
              <a:rPr lang="en-US" dirty="0" smtClean="0">
                <a:latin typeface="Garamond" charset="0"/>
                <a:ea typeface="Garamond" charset="0"/>
                <a:cs typeface="Garamond" charset="0"/>
              </a:rPr>
              <a:t>hoarse-horse merger</a:t>
            </a:r>
            <a:endParaRPr lang="en-US" dirty="0">
              <a:latin typeface="Garamond" charset="0"/>
              <a:ea typeface="Garamond" charset="0"/>
              <a:cs typeface="Garamond" charset="0"/>
            </a:endParaRPr>
          </a:p>
        </p:txBody>
      </p:sp>
      <p:sp>
        <p:nvSpPr>
          <p:cNvPr id="12" name="TextBox 11"/>
          <p:cNvSpPr txBox="1"/>
          <p:nvPr/>
        </p:nvSpPr>
        <p:spPr>
          <a:xfrm>
            <a:off x="5309810" y="4983238"/>
            <a:ext cx="2310190" cy="369332"/>
          </a:xfrm>
          <a:prstGeom prst="rect">
            <a:avLst/>
          </a:prstGeom>
          <a:noFill/>
        </p:spPr>
        <p:txBody>
          <a:bodyPr wrap="square" rtlCol="0">
            <a:spAutoFit/>
          </a:bodyPr>
          <a:lstStyle/>
          <a:p>
            <a:r>
              <a:rPr lang="en-US" dirty="0" smtClean="0">
                <a:latin typeface="Garamond" charset="0"/>
                <a:ea typeface="Garamond" charset="0"/>
                <a:cs typeface="Garamond" charset="0"/>
              </a:rPr>
              <a:t>cord-card merger</a:t>
            </a:r>
            <a:endParaRPr lang="en-US" dirty="0">
              <a:latin typeface="Garamond" charset="0"/>
              <a:ea typeface="Garamond" charset="0"/>
              <a:cs typeface="Garamond" charset="0"/>
            </a:endParaRPr>
          </a:p>
        </p:txBody>
      </p:sp>
      <p:sp>
        <p:nvSpPr>
          <p:cNvPr id="13" name="Rectangle 12"/>
          <p:cNvSpPr/>
          <p:nvPr/>
        </p:nvSpPr>
        <p:spPr>
          <a:xfrm>
            <a:off x="3374571" y="2334381"/>
            <a:ext cx="4245429" cy="2648857"/>
          </a:xfrm>
          <a:prstGeom prst="rect">
            <a:avLst/>
          </a:prstGeom>
          <a:no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aramond" charset="0"/>
              <a:ea typeface="Garamond" charset="0"/>
              <a:cs typeface="Garamond" charset="0"/>
            </a:endParaRPr>
          </a:p>
        </p:txBody>
      </p:sp>
    </p:spTree>
    <p:extLst>
      <p:ext uri="{BB962C8B-B14F-4D97-AF65-F5344CB8AC3E}">
        <p14:creationId xmlns:p14="http://schemas.microsoft.com/office/powerpoint/2010/main" val="11975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Literature Review</a:t>
            </a:r>
          </a:p>
        </p:txBody>
      </p:sp>
      <p:sp>
        <p:nvSpPr>
          <p:cNvPr id="3" name="Slide Number Placeholder 2"/>
          <p:cNvSpPr>
            <a:spLocks noGrp="1"/>
          </p:cNvSpPr>
          <p:nvPr>
            <p:ph type="sldNum" sz="quarter" idx="11"/>
          </p:nvPr>
        </p:nvSpPr>
        <p:spPr/>
        <p:txBody>
          <a:bodyPr/>
          <a:lstStyle/>
          <a:p>
            <a:fld id="{2F4E2E3C-FF33-FC45-91A9-BDC48E1E835D}" type="slidenum">
              <a:rPr lang="en-US" smtClean="0"/>
              <a:pPr/>
              <a:t>7</a:t>
            </a:fld>
            <a:endParaRPr lang="en-US" dirty="0"/>
          </a:p>
        </p:txBody>
      </p:sp>
      <p:pic>
        <p:nvPicPr>
          <p:cNvPr id="4" name="Picture 3"/>
          <p:cNvPicPr>
            <a:picLocks noChangeAspect="1"/>
          </p:cNvPicPr>
          <p:nvPr/>
        </p:nvPicPr>
        <p:blipFill>
          <a:blip r:embed="rId2"/>
          <a:stretch>
            <a:fillRect/>
          </a:stretch>
        </p:blipFill>
        <p:spPr>
          <a:xfrm>
            <a:off x="169333" y="279401"/>
            <a:ext cx="8651862" cy="5937552"/>
          </a:xfrm>
          <a:prstGeom prst="rect">
            <a:avLst/>
          </a:prstGeom>
        </p:spPr>
      </p:pic>
      <p:sp>
        <p:nvSpPr>
          <p:cNvPr id="5" name="TextBox 4"/>
          <p:cNvSpPr txBox="1"/>
          <p:nvPr/>
        </p:nvSpPr>
        <p:spPr>
          <a:xfrm>
            <a:off x="5349861" y="5708805"/>
            <a:ext cx="3471334" cy="368979"/>
          </a:xfrm>
          <a:prstGeom prst="rect">
            <a:avLst/>
          </a:prstGeom>
          <a:noFill/>
        </p:spPr>
        <p:txBody>
          <a:bodyPr wrap="square" rtlCol="0">
            <a:spAutoFit/>
          </a:bodyPr>
          <a:lstStyle/>
          <a:p>
            <a:pPr algn="r"/>
            <a:r>
              <a:rPr lang="en-US" dirty="0" err="1" smtClean="0">
                <a:latin typeface="Garamond"/>
                <a:cs typeface="Garamond"/>
              </a:rPr>
              <a:t>Labov</a:t>
            </a:r>
            <a:r>
              <a:rPr lang="en-US" dirty="0" smtClean="0">
                <a:latin typeface="Garamond"/>
                <a:cs typeface="Garamond"/>
              </a:rPr>
              <a:t>, Ash, &amp; </a:t>
            </a:r>
            <a:r>
              <a:rPr lang="en-US" dirty="0" err="1" smtClean="0">
                <a:latin typeface="Garamond"/>
                <a:cs typeface="Garamond"/>
              </a:rPr>
              <a:t>Boberg</a:t>
            </a:r>
            <a:r>
              <a:rPr lang="en-US" dirty="0" smtClean="0">
                <a:latin typeface="Garamond"/>
                <a:cs typeface="Garamond"/>
              </a:rPr>
              <a:t> (2006:52)</a:t>
            </a:r>
            <a:endParaRPr lang="en-US" dirty="0">
              <a:latin typeface="Garamond"/>
              <a:cs typeface="Garamond"/>
            </a:endParaRPr>
          </a:p>
        </p:txBody>
      </p:sp>
    </p:spTree>
    <p:extLst>
      <p:ext uri="{BB962C8B-B14F-4D97-AF65-F5344CB8AC3E}">
        <p14:creationId xmlns:p14="http://schemas.microsoft.com/office/powerpoint/2010/main" val="3531856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Literature Review</a:t>
            </a:r>
          </a:p>
        </p:txBody>
      </p:sp>
      <p:sp>
        <p:nvSpPr>
          <p:cNvPr id="3" name="Slide Number Placeholder 2"/>
          <p:cNvSpPr>
            <a:spLocks noGrp="1"/>
          </p:cNvSpPr>
          <p:nvPr>
            <p:ph type="sldNum" sz="quarter" idx="11"/>
          </p:nvPr>
        </p:nvSpPr>
        <p:spPr/>
        <p:txBody>
          <a:bodyPr/>
          <a:lstStyle/>
          <a:p>
            <a:fld id="{2F4E2E3C-FF33-FC45-91A9-BDC48E1E835D}" type="slidenum">
              <a:rPr lang="en-US" smtClean="0"/>
              <a:pPr/>
              <a:t>8</a:t>
            </a:fld>
            <a:endParaRPr lang="en-US" dirty="0"/>
          </a:p>
        </p:txBody>
      </p:sp>
      <p:sp>
        <p:nvSpPr>
          <p:cNvPr id="5" name="Content Placeholder 4"/>
          <p:cNvSpPr>
            <a:spLocks noGrp="1"/>
          </p:cNvSpPr>
          <p:nvPr>
            <p:ph idx="1"/>
          </p:nvPr>
        </p:nvSpPr>
        <p:spPr/>
        <p:txBody>
          <a:bodyPr/>
          <a:lstStyle/>
          <a:p>
            <a:r>
              <a:rPr lang="en-US" dirty="0" smtClean="0"/>
              <a:t>Not </a:t>
            </a:r>
            <a:r>
              <a:rPr lang="en-US" dirty="0" smtClean="0"/>
              <a:t>widespread among first-generation </a:t>
            </a:r>
            <a:r>
              <a:rPr lang="en-US" dirty="0" err="1" smtClean="0"/>
              <a:t>Utahns</a:t>
            </a:r>
            <a:r>
              <a:rPr lang="en-US" dirty="0" smtClean="0"/>
              <a:t> (1850s)</a:t>
            </a:r>
          </a:p>
          <a:p>
            <a:endParaRPr lang="en-US" dirty="0" smtClean="0"/>
          </a:p>
          <a:p>
            <a:r>
              <a:rPr lang="en-US" dirty="0" smtClean="0"/>
              <a:t>Rapidly </a:t>
            </a:r>
            <a:r>
              <a:rPr lang="en-US" dirty="0" smtClean="0"/>
              <a:t>merging late 19</a:t>
            </a:r>
            <a:r>
              <a:rPr lang="en-US" baseline="30000" dirty="0" smtClean="0"/>
              <a:t>th</a:t>
            </a:r>
            <a:r>
              <a:rPr lang="en-US" dirty="0" smtClean="0"/>
              <a:t> century </a:t>
            </a:r>
            <a:r>
              <a:rPr lang="en-US" sz="1800" dirty="0" smtClean="0"/>
              <a:t>(Bowie 2003)</a:t>
            </a:r>
          </a:p>
          <a:p>
            <a:endParaRPr lang="en-US" dirty="0" smtClean="0"/>
          </a:p>
          <a:p>
            <a:r>
              <a:rPr lang="en-US" dirty="0" smtClean="0"/>
              <a:t>Reportedly </a:t>
            </a:r>
            <a:r>
              <a:rPr lang="en-US" dirty="0" smtClean="0"/>
              <a:t>completed by the 1930s </a:t>
            </a:r>
            <a:r>
              <a:rPr lang="en-US" sz="1800" dirty="0" smtClean="0"/>
              <a:t>(</a:t>
            </a:r>
            <a:r>
              <a:rPr lang="en-US" sz="1800" dirty="0" err="1" smtClean="0"/>
              <a:t>Helquist</a:t>
            </a:r>
            <a:r>
              <a:rPr lang="en-US" sz="1800" dirty="0" smtClean="0"/>
              <a:t> 1970)</a:t>
            </a:r>
          </a:p>
          <a:p>
            <a:endParaRPr lang="en-US" dirty="0" smtClean="0"/>
          </a:p>
          <a:p>
            <a:r>
              <a:rPr lang="en-US" dirty="0" smtClean="0"/>
              <a:t>Reversal </a:t>
            </a:r>
            <a:r>
              <a:rPr lang="en-US" dirty="0" smtClean="0"/>
              <a:t>started by the 1950s </a:t>
            </a:r>
            <a:r>
              <a:rPr lang="en-US" sz="1800" dirty="0" smtClean="0"/>
              <a:t>(Lillie 1998)</a:t>
            </a:r>
          </a:p>
          <a:p>
            <a:endParaRPr lang="en-US" dirty="0" smtClean="0"/>
          </a:p>
          <a:p>
            <a:r>
              <a:rPr lang="en-US" dirty="0" smtClean="0"/>
              <a:t>Essentially </a:t>
            </a:r>
            <a:r>
              <a:rPr lang="en-US" dirty="0" smtClean="0"/>
              <a:t>abandoned today </a:t>
            </a:r>
            <a:r>
              <a:rPr lang="en-US" sz="1800" dirty="0" smtClean="0"/>
              <a:t>(</a:t>
            </a:r>
            <a:r>
              <a:rPr lang="en-US" sz="1800" dirty="0"/>
              <a:t>Bowie </a:t>
            </a:r>
            <a:r>
              <a:rPr lang="en-US" sz="1800" dirty="0" smtClean="0"/>
              <a:t>2010</a:t>
            </a:r>
            <a:r>
              <a:rPr lang="en-US" sz="1800" dirty="0" smtClean="0"/>
              <a:t>)</a:t>
            </a:r>
            <a:endParaRPr lang="en-US" sz="1800" dirty="0" smtClean="0"/>
          </a:p>
        </p:txBody>
      </p:sp>
      <p:sp>
        <p:nvSpPr>
          <p:cNvPr id="4" name="Title 3"/>
          <p:cNvSpPr>
            <a:spLocks noGrp="1"/>
          </p:cNvSpPr>
          <p:nvPr>
            <p:ph type="title"/>
          </p:nvPr>
        </p:nvSpPr>
        <p:spPr/>
        <p:txBody>
          <a:bodyPr/>
          <a:lstStyle/>
          <a:p>
            <a:r>
              <a:rPr lang="en-US" dirty="0" smtClean="0"/>
              <a:t>Cord-Card Merger in Utah</a:t>
            </a:r>
            <a:endParaRPr lang="en-US" dirty="0"/>
          </a:p>
        </p:txBody>
      </p:sp>
    </p:spTree>
    <p:extLst>
      <p:ext uri="{BB962C8B-B14F-4D97-AF65-F5344CB8AC3E}">
        <p14:creationId xmlns:p14="http://schemas.microsoft.com/office/powerpoint/2010/main" val="1240552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F4E2E3C-FF33-FC45-91A9-BDC48E1E835D}" type="slidenum">
              <a:rPr lang="en-US" smtClean="0"/>
              <a:pPr/>
              <a:t>9</a:t>
            </a:fld>
            <a:endParaRPr lang="en-US" dirty="0"/>
          </a:p>
        </p:txBody>
      </p:sp>
      <p:sp>
        <p:nvSpPr>
          <p:cNvPr id="3" name="Text Placeholder 2"/>
          <p:cNvSpPr>
            <a:spLocks noGrp="1"/>
          </p:cNvSpPr>
          <p:nvPr>
            <p:ph type="body" sz="quarter" idx="12"/>
          </p:nvPr>
        </p:nvSpPr>
        <p:spPr/>
        <p:txBody>
          <a:bodyPr>
            <a:normAutofit lnSpcReduction="10000"/>
          </a:bodyPr>
          <a:lstStyle/>
          <a:p>
            <a:r>
              <a:rPr lang="en-US" dirty="0" smtClean="0"/>
              <a:t>Methodology</a:t>
            </a:r>
            <a:endParaRPr lang="en-US" dirty="0"/>
          </a:p>
        </p:txBody>
      </p:sp>
    </p:spTree>
    <p:extLst>
      <p:ext uri="{BB962C8B-B14F-4D97-AF65-F5344CB8AC3E}">
        <p14:creationId xmlns:p14="http://schemas.microsoft.com/office/powerpoint/2010/main" val="1706586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Blue.potx</Template>
  <TotalTime>14399</TotalTime>
  <Words>1627</Words>
  <Application>Microsoft Macintosh PowerPoint</Application>
  <PresentationFormat>On-screen Show (4:3)</PresentationFormat>
  <Paragraphs>234</Paragraphs>
  <Slides>27</Slides>
  <Notes>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Garamond</vt:lpstr>
      <vt:lpstr>Monaco</vt:lpstr>
      <vt:lpstr>Optima</vt:lpstr>
      <vt:lpstr>Arial</vt:lpstr>
      <vt:lpstr>Blue</vt:lpstr>
      <vt:lpstr>PowerPoint Presentation</vt:lpstr>
      <vt:lpstr>Background</vt:lpstr>
      <vt:lpstr>Hypothesis</vt:lpstr>
      <vt:lpstr>PowerPoint Presentation</vt:lpstr>
      <vt:lpstr>Literature Review</vt:lpstr>
      <vt:lpstr>Cord-Card Merger</vt:lpstr>
      <vt:lpstr>PowerPoint Presentation</vt:lpstr>
      <vt:lpstr>Cord-Card Merger in Utah</vt:lpstr>
      <vt:lpstr>PowerPoint Presentation</vt:lpstr>
      <vt:lpstr>Corpus</vt:lpstr>
      <vt:lpstr>Speaker Selection</vt:lpstr>
      <vt:lpstr>Data Collection</vt:lpstr>
      <vt:lpstr>Analysis</vt:lpstr>
      <vt:lpstr>Analysis</vt:lpstr>
      <vt:lpstr>PowerPoint Presentation</vt:lpstr>
      <vt:lpstr>MANOVA Tests</vt:lpstr>
      <vt:lpstr>Visual Tests</vt:lpstr>
      <vt:lpstr>PowerPoint Presentation</vt:lpstr>
      <vt:lpstr>PowerPoint Presentation</vt:lpstr>
      <vt:lpstr>PowerPoint Presentation</vt:lpstr>
      <vt:lpstr>PowerPoint Presentation</vt:lpstr>
      <vt:lpstr>PowerPoint Presentation</vt:lpstr>
      <vt:lpstr>Visual Tests</vt:lpstr>
      <vt:lpstr>PowerPoint Presentation</vt:lpstr>
      <vt:lpstr>Conclusion</vt:lpstr>
      <vt:lpstr>References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Joey Stanley</dc:creator>
  <cp:lastModifiedBy>Joseph Abraham Stanley</cp:lastModifiedBy>
  <cp:revision>195</cp:revision>
  <dcterms:created xsi:type="dcterms:W3CDTF">2015-03-11T14:57:13Z</dcterms:created>
  <dcterms:modified xsi:type="dcterms:W3CDTF">2015-10-09T16:45:50Z</dcterms:modified>
</cp:coreProperties>
</file>