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3" r:id="rId3"/>
    <p:sldId id="279" r:id="rId4"/>
    <p:sldId id="270" r:id="rId5"/>
    <p:sldId id="265" r:id="rId6"/>
    <p:sldId id="266" r:id="rId7"/>
    <p:sldId id="269" r:id="rId8"/>
    <p:sldId id="280" r:id="rId9"/>
    <p:sldId id="274" r:id="rId10"/>
    <p:sldId id="271" r:id="rId11"/>
    <p:sldId id="276" r:id="rId12"/>
    <p:sldId id="278" r:id="rId13"/>
    <p:sldId id="275" r:id="rId14"/>
    <p:sldId id="260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D05"/>
    <a:srgbClr val="831717"/>
    <a:srgbClr val="841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18"/>
    <p:restoredTop sz="88211" autoAdjust="0"/>
  </p:normalViewPr>
  <p:slideViewPr>
    <p:cSldViewPr snapToGrid="0" snapToObjects="1">
      <p:cViewPr>
        <p:scale>
          <a:sx n="100" d="100"/>
          <a:sy n="100" d="100"/>
        </p:scale>
        <p:origin x="1256" y="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584BB-F3EB-D549-BBCC-E1C5C2272E19}" type="datetimeFigureOut">
              <a:rPr lang="en-US" smtClean="0"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C18D5-BEE4-AF43-B048-4D3109A4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411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B2FA0-8B87-E54A-9A72-E4778A953777}" type="datetimeFigureOut">
              <a:rPr lang="en-US" smtClean="0"/>
              <a:t>2/17/16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933FC-8204-E243-89A9-101EB8CC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101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“rake”/“wreck” or “bacon”/“beckon”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933FC-8204-E243-89A9-101EB8CCEF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6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933FC-8204-E243-89A9-101EB8CCEF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743200" y="2599132"/>
            <a:ext cx="3657600" cy="18288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27027" y="1352948"/>
            <a:ext cx="7889947" cy="6225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cap="small">
                <a:latin typeface="Optima"/>
                <a:cs typeface="Optima"/>
              </a:defRPr>
            </a:lvl1pPr>
          </a:lstStyle>
          <a:p>
            <a:pPr lvl="0"/>
            <a:r>
              <a:rPr lang="x-none" dirty="0" smtClean="0"/>
              <a:t>Main Title</a:t>
            </a:r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27027" y="1962635"/>
            <a:ext cx="7889947" cy="3335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cap="small">
                <a:latin typeface="Optima"/>
                <a:cs typeface="Optima"/>
              </a:defRPr>
            </a:lvl1pPr>
          </a:lstStyle>
          <a:p>
            <a:pPr lvl="0"/>
            <a:r>
              <a:rPr lang="x-none" dirty="0" smtClean="0"/>
              <a:t>Subtitle</a:t>
            </a:r>
            <a:endParaRPr lang="en-US" dirty="0"/>
          </a:p>
        </p:txBody>
      </p:sp>
      <p:sp>
        <p:nvSpPr>
          <p:cNvPr id="10" name="Content Placeholder 23"/>
          <p:cNvSpPr>
            <a:spLocks noGrp="1"/>
          </p:cNvSpPr>
          <p:nvPr>
            <p:ph sz="quarter" idx="14" hasCustomPrompt="1"/>
          </p:nvPr>
        </p:nvSpPr>
        <p:spPr>
          <a:xfrm>
            <a:off x="2179395" y="4386245"/>
            <a:ext cx="4785211" cy="18453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sz="1800">
                <a:latin typeface="Optima"/>
                <a:cs typeface="Optima"/>
              </a:defRPr>
            </a:lvl1pPr>
          </a:lstStyle>
          <a:p>
            <a:pPr lvl="0"/>
            <a:r>
              <a:rPr lang="x-none" dirty="0" smtClean="0"/>
              <a:t>Conference </a:t>
            </a:r>
          </a:p>
          <a:p>
            <a:pPr lvl="0"/>
            <a:r>
              <a:rPr lang="x-none" dirty="0" smtClean="0"/>
              <a:t>Location</a:t>
            </a:r>
          </a:p>
          <a:p>
            <a:pPr lvl="0"/>
            <a:r>
              <a:rPr lang="x-none" dirty="0" smtClean="0"/>
              <a:t>City</a:t>
            </a:r>
          </a:p>
          <a:p>
            <a:pPr lvl="0"/>
            <a:r>
              <a:rPr lang="x-none" dirty="0" smtClean="0"/>
              <a:t>Date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743200" y="4367957"/>
            <a:ext cx="3657600" cy="18288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9273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27027" y="2485365"/>
            <a:ext cx="7889947" cy="6225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cap="small">
                <a:latin typeface="Optima"/>
                <a:cs typeface="Optima"/>
              </a:defRPr>
            </a:lvl1pPr>
          </a:lstStyle>
          <a:p>
            <a:pPr lvl="0"/>
            <a:r>
              <a:rPr lang="x-none" dirty="0" smtClean="0"/>
              <a:t>Section Title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743200" y="3350549"/>
            <a:ext cx="3657600" cy="18288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2544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46908"/>
            <a:ext cx="8229600" cy="477925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Garamond"/>
                <a:cs typeface="Garamond"/>
              </a:defRPr>
            </a:lvl1pPr>
            <a:lvl2pPr>
              <a:defRPr sz="2000">
                <a:latin typeface="Garamond"/>
                <a:cs typeface="Garamond"/>
              </a:defRPr>
            </a:lvl2pPr>
            <a:lvl3pPr>
              <a:defRPr sz="1800">
                <a:latin typeface="Garamond"/>
                <a:cs typeface="Garamond"/>
              </a:defRPr>
            </a:lvl3pPr>
            <a:lvl4pPr>
              <a:defRPr sz="1600">
                <a:latin typeface="Garamond"/>
                <a:cs typeface="Garamond"/>
              </a:defRPr>
            </a:lvl4pPr>
            <a:lvl5pPr>
              <a:defRPr sz="1400">
                <a:latin typeface="Garamond"/>
                <a:cs typeface="Garamon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7200" y="1192140"/>
            <a:ext cx="8229600" cy="18288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noFill/>
            </a:endParaRPr>
          </a:p>
        </p:txBody>
      </p:sp>
      <p:sp>
        <p:nvSpPr>
          <p:cNvPr id="7" name="Title 24"/>
          <p:cNvSpPr>
            <a:spLocks noGrp="1"/>
          </p:cNvSpPr>
          <p:nvPr>
            <p:ph type="title" hasCustomPrompt="1"/>
          </p:nvPr>
        </p:nvSpPr>
        <p:spPr>
          <a:xfrm>
            <a:off x="457200" y="286849"/>
            <a:ext cx="8229600" cy="90529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cap="small">
                <a:latin typeface="Optima"/>
                <a:cs typeface="Optima"/>
              </a:defRPr>
            </a:lvl1pPr>
          </a:lstStyle>
          <a:p>
            <a:r>
              <a:rPr lang="x-none" dirty="0" smtClean="0"/>
              <a:t>Title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080000" y="733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04387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600" b="0">
                <a:latin typeface="Optima"/>
                <a:cs typeface="Optima"/>
              </a:defRPr>
            </a:lvl1pPr>
          </a:lstStyle>
          <a:p>
            <a:r>
              <a:rPr lang="x-none" dirty="0" smtClean="0"/>
              <a:t>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75606"/>
            <a:ext cx="3008313" cy="4550557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Garamond"/>
                <a:cs typeface="Garamond"/>
              </a:defRPr>
            </a:lvl1pPr>
            <a:lvl2pPr>
              <a:defRPr sz="2000">
                <a:latin typeface="Garamond"/>
                <a:cs typeface="Garamond"/>
              </a:defRPr>
            </a:lvl2pPr>
            <a:lvl3pPr>
              <a:defRPr sz="1800">
                <a:latin typeface="Garamond"/>
                <a:cs typeface="Garamond"/>
              </a:defRPr>
            </a:lvl3pPr>
            <a:lvl4pPr>
              <a:defRPr sz="1600">
                <a:latin typeface="Garamond"/>
                <a:cs typeface="Garamond"/>
              </a:defRPr>
            </a:lvl4pPr>
            <a:lvl5pPr>
              <a:defRPr sz="1400">
                <a:latin typeface="Garamond"/>
                <a:cs typeface="Garamond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57199" y="1425955"/>
            <a:ext cx="3017520" cy="18288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1721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57200" y="1192140"/>
            <a:ext cx="8229600" cy="18288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noFill/>
            </a:endParaRPr>
          </a:p>
        </p:txBody>
      </p:sp>
      <p:sp>
        <p:nvSpPr>
          <p:cNvPr id="6" name="Title 24"/>
          <p:cNvSpPr>
            <a:spLocks noGrp="1"/>
          </p:cNvSpPr>
          <p:nvPr>
            <p:ph type="title" hasCustomPrompt="1"/>
          </p:nvPr>
        </p:nvSpPr>
        <p:spPr>
          <a:xfrm>
            <a:off x="457200" y="286849"/>
            <a:ext cx="8229600" cy="90529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cap="small">
                <a:latin typeface="Optima"/>
                <a:cs typeface="Optima"/>
              </a:defRPr>
            </a:lvl1pPr>
          </a:lstStyle>
          <a:p>
            <a:r>
              <a:rPr lang="x-none" dirty="0" smtClean="0"/>
              <a:t>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80000" y="733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4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18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132417" y="-762000"/>
            <a:ext cx="9144000" cy="251820"/>
          </a:xfrm>
          <a:prstGeom prst="rect">
            <a:avLst/>
          </a:prstGeom>
          <a:solidFill>
            <a:srgbClr val="BC0D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noFill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5080000" y="733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29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021417" y="4646868"/>
            <a:ext cx="51011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Joey Stanley</a:t>
            </a:r>
          </a:p>
          <a:p>
            <a:pPr algn="ctr"/>
            <a:endParaRPr lang="en-US" sz="800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algn="ctr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University of Georgia</a:t>
            </a:r>
          </a:p>
          <a:p>
            <a:pPr algn="ctr"/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joeystan@uga.edu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27027" y="1549337"/>
            <a:ext cx="788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skerville" charset="0"/>
                <a:ea typeface="Baskerville" charset="0"/>
                <a:cs typeface="Baskerville" charset="0"/>
              </a:rPr>
              <a:t>Thank You!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968251"/>
            <a:ext cx="8229600" cy="102736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Baskerville" charset="0"/>
                <a:ea typeface="Baskerville" charset="0"/>
                <a:cs typeface="Baskerville" charset="0"/>
              </a:defRPr>
            </a:lvl1pPr>
            <a:lvl2pPr>
              <a:defRPr sz="2000">
                <a:latin typeface="Garamond"/>
                <a:cs typeface="Garamond"/>
              </a:defRPr>
            </a:lvl2pPr>
            <a:lvl3pPr>
              <a:defRPr sz="1800">
                <a:latin typeface="Garamond"/>
                <a:cs typeface="Garamond"/>
              </a:defRPr>
            </a:lvl3pPr>
            <a:lvl4pPr>
              <a:defRPr sz="1600">
                <a:latin typeface="Garamond"/>
                <a:cs typeface="Garamond"/>
              </a:defRPr>
            </a:lvl4pPr>
            <a:lvl5pPr>
              <a:defRPr sz="1400">
                <a:latin typeface="Garamond"/>
                <a:cs typeface="Garamond"/>
              </a:defRPr>
            </a:lvl5pPr>
          </a:lstStyle>
          <a:p>
            <a:pPr lvl="0"/>
            <a:r>
              <a:rPr lang="x-none" dirty="0" smtClean="0"/>
              <a:t>Special thanks</a:t>
            </a:r>
          </a:p>
        </p:txBody>
      </p:sp>
    </p:spTree>
    <p:extLst>
      <p:ext uri="{BB962C8B-B14F-4D97-AF65-F5344CB8AC3E}">
        <p14:creationId xmlns:p14="http://schemas.microsoft.com/office/powerpoint/2010/main" val="76235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31546"/>
            <a:ext cx="9144000" cy="626454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51820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noFill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64666" y="635635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FFFF"/>
                </a:solidFill>
                <a:latin typeface="Optima"/>
                <a:cs typeface="Optima"/>
              </a:defRPr>
            </a:lvl1pPr>
          </a:lstStyle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8556" y="6356350"/>
            <a:ext cx="488243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F4E2E3C-FF33-FC45-91A9-BDC48E1E83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6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7" r:id="rId6"/>
    <p:sldLayoutId id="2147483671" r:id="rId7"/>
    <p:sldLayoutId id="2147483673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f"/><Relationship Id="rId3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Southwestern </a:t>
            </a:r>
            <a:r>
              <a:rPr lang="en-US" dirty="0">
                <a:latin typeface="Baskerville" charset="0"/>
                <a:ea typeface="Baskerville" charset="0"/>
                <a:cs typeface="Baskerville" charset="0"/>
              </a:rPr>
              <a:t>Washington English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What We Know So Far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Tiny Talks</a:t>
            </a:r>
          </a:p>
          <a:p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February 18, 2016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817232">
            <a:off x="3923648" y="2242640"/>
            <a:ext cx="3026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Mistral" charset="0"/>
                <a:ea typeface="Mistral" charset="0"/>
                <a:cs typeface="Mistral" charset="0"/>
              </a:rPr>
              <a:t>I</a:t>
            </a:r>
            <a:endParaRPr lang="en-US" dirty="0">
              <a:solidFill>
                <a:srgbClr val="FF0000"/>
              </a:solidFill>
              <a:latin typeface="Mistral" charset="0"/>
              <a:ea typeface="Mistral" charset="0"/>
              <a:cs typeface="Mistr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4555488">
            <a:off x="3861816" y="2135686"/>
            <a:ext cx="3026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Mistral" charset="0"/>
                <a:ea typeface="Mistral" charset="0"/>
                <a:cs typeface="Mistral" charset="0"/>
              </a:rPr>
              <a:t>I</a:t>
            </a:r>
            <a:endParaRPr lang="en-US" dirty="0">
              <a:solidFill>
                <a:srgbClr val="FF0000"/>
              </a:solidFill>
              <a:latin typeface="Mistral" charset="0"/>
              <a:ea typeface="Mistral" charset="0"/>
              <a:cs typeface="Mistr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4859738">
            <a:off x="3905182" y="2275723"/>
            <a:ext cx="3026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Mistral" charset="0"/>
                <a:ea typeface="Mistral" charset="0"/>
                <a:cs typeface="Mistral" charset="0"/>
              </a:rPr>
              <a:t>I</a:t>
            </a:r>
            <a:endParaRPr lang="en-US" dirty="0">
              <a:solidFill>
                <a:srgbClr val="FF0000"/>
              </a:solidFill>
              <a:latin typeface="Mistral" charset="0"/>
              <a:ea typeface="Mistral" charset="0"/>
              <a:cs typeface="Mistral" charset="0"/>
            </a:endParaRPr>
          </a:p>
        </p:txBody>
      </p:sp>
      <p:sp>
        <p:nvSpPr>
          <p:cNvPr id="5" name="Freeform 4"/>
          <p:cNvSpPr/>
          <p:nvPr/>
        </p:nvSpPr>
        <p:spPr>
          <a:xfrm rot="744719">
            <a:off x="3809706" y="1995956"/>
            <a:ext cx="409548" cy="99373"/>
          </a:xfrm>
          <a:custGeom>
            <a:avLst/>
            <a:gdLst>
              <a:gd name="connsiteX0" fmla="*/ 0 w 267128"/>
              <a:gd name="connsiteY0" fmla="*/ 119866 h 119866"/>
              <a:gd name="connsiteX1" fmla="*/ 51371 w 267128"/>
              <a:gd name="connsiteY1" fmla="*/ 92468 h 119866"/>
              <a:gd name="connsiteX2" fmla="*/ 116440 w 267128"/>
              <a:gd name="connsiteY2" fmla="*/ 61645 h 119866"/>
              <a:gd name="connsiteX3" fmla="*/ 143838 w 267128"/>
              <a:gd name="connsiteY3" fmla="*/ 51371 h 119866"/>
              <a:gd name="connsiteX4" fmla="*/ 171236 w 267128"/>
              <a:gd name="connsiteY4" fmla="*/ 37672 h 119866"/>
              <a:gd name="connsiteX5" fmla="*/ 198634 w 267128"/>
              <a:gd name="connsiteY5" fmla="*/ 30823 h 119866"/>
              <a:gd name="connsiteX6" fmla="*/ 208908 w 267128"/>
              <a:gd name="connsiteY6" fmla="*/ 27398 h 119866"/>
              <a:gd name="connsiteX7" fmla="*/ 239730 w 267128"/>
              <a:gd name="connsiteY7" fmla="*/ 13699 h 119866"/>
              <a:gd name="connsiteX8" fmla="*/ 250004 w 267128"/>
              <a:gd name="connsiteY8" fmla="*/ 10275 h 119866"/>
              <a:gd name="connsiteX9" fmla="*/ 260279 w 267128"/>
              <a:gd name="connsiteY9" fmla="*/ 6850 h 119866"/>
              <a:gd name="connsiteX10" fmla="*/ 267128 w 267128"/>
              <a:gd name="connsiteY10" fmla="*/ 0 h 11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128" h="119866">
                <a:moveTo>
                  <a:pt x="0" y="119866"/>
                </a:moveTo>
                <a:cubicBezTo>
                  <a:pt x="67105" y="91104"/>
                  <a:pt x="-24566" y="131843"/>
                  <a:pt x="51371" y="92468"/>
                </a:cubicBezTo>
                <a:cubicBezTo>
                  <a:pt x="72677" y="81420"/>
                  <a:pt x="93671" y="69232"/>
                  <a:pt x="116440" y="61645"/>
                </a:cubicBezTo>
                <a:cubicBezTo>
                  <a:pt x="126783" y="58198"/>
                  <a:pt x="133178" y="56291"/>
                  <a:pt x="143838" y="51371"/>
                </a:cubicBezTo>
                <a:cubicBezTo>
                  <a:pt x="153109" y="47092"/>
                  <a:pt x="161941" y="41897"/>
                  <a:pt x="171236" y="37672"/>
                </a:cubicBezTo>
                <a:cubicBezTo>
                  <a:pt x="180800" y="33325"/>
                  <a:pt x="188021" y="33476"/>
                  <a:pt x="198634" y="30823"/>
                </a:cubicBezTo>
                <a:cubicBezTo>
                  <a:pt x="202136" y="29947"/>
                  <a:pt x="205679" y="29012"/>
                  <a:pt x="208908" y="27398"/>
                </a:cubicBezTo>
                <a:cubicBezTo>
                  <a:pt x="241465" y="11120"/>
                  <a:pt x="186728" y="31366"/>
                  <a:pt x="239730" y="13699"/>
                </a:cubicBezTo>
                <a:lnTo>
                  <a:pt x="250004" y="10275"/>
                </a:lnTo>
                <a:lnTo>
                  <a:pt x="260279" y="6850"/>
                </a:lnTo>
                <a:lnTo>
                  <a:pt x="267128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6" name="Freeform 5"/>
          <p:cNvSpPr/>
          <p:nvPr/>
        </p:nvSpPr>
        <p:spPr>
          <a:xfrm rot="10302793">
            <a:off x="3832090" y="2072437"/>
            <a:ext cx="401093" cy="83150"/>
          </a:xfrm>
          <a:custGeom>
            <a:avLst/>
            <a:gdLst>
              <a:gd name="connsiteX0" fmla="*/ 222607 w 222607"/>
              <a:gd name="connsiteY0" fmla="*/ 0 h 219182"/>
              <a:gd name="connsiteX1" fmla="*/ 106167 w 222607"/>
              <a:gd name="connsiteY1" fmla="*/ 106167 h 219182"/>
              <a:gd name="connsiteX2" fmla="*/ 75344 w 222607"/>
              <a:gd name="connsiteY2" fmla="*/ 133564 h 219182"/>
              <a:gd name="connsiteX3" fmla="*/ 41097 w 222607"/>
              <a:gd name="connsiteY3" fmla="*/ 178086 h 219182"/>
              <a:gd name="connsiteX4" fmla="*/ 27398 w 222607"/>
              <a:gd name="connsiteY4" fmla="*/ 188360 h 219182"/>
              <a:gd name="connsiteX5" fmla="*/ 17124 w 222607"/>
              <a:gd name="connsiteY5" fmla="*/ 198634 h 219182"/>
              <a:gd name="connsiteX6" fmla="*/ 10275 w 222607"/>
              <a:gd name="connsiteY6" fmla="*/ 212333 h 219182"/>
              <a:gd name="connsiteX7" fmla="*/ 0 w 222607"/>
              <a:gd name="connsiteY7" fmla="*/ 219182 h 21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607" h="219182">
                <a:moveTo>
                  <a:pt x="222607" y="0"/>
                </a:moveTo>
                <a:cubicBezTo>
                  <a:pt x="145919" y="51127"/>
                  <a:pt x="204722" y="7613"/>
                  <a:pt x="106167" y="106167"/>
                </a:cubicBezTo>
                <a:cubicBezTo>
                  <a:pt x="96447" y="115887"/>
                  <a:pt x="84567" y="123371"/>
                  <a:pt x="75344" y="133564"/>
                </a:cubicBezTo>
                <a:cubicBezTo>
                  <a:pt x="62782" y="147448"/>
                  <a:pt x="53426" y="163995"/>
                  <a:pt x="41097" y="178086"/>
                </a:cubicBezTo>
                <a:cubicBezTo>
                  <a:pt x="37338" y="182382"/>
                  <a:pt x="31732" y="184645"/>
                  <a:pt x="27398" y="188360"/>
                </a:cubicBezTo>
                <a:cubicBezTo>
                  <a:pt x="23721" y="191512"/>
                  <a:pt x="20549" y="195209"/>
                  <a:pt x="17124" y="198634"/>
                </a:cubicBezTo>
                <a:cubicBezTo>
                  <a:pt x="14841" y="203200"/>
                  <a:pt x="13543" y="208411"/>
                  <a:pt x="10275" y="212333"/>
                </a:cubicBezTo>
                <a:cubicBezTo>
                  <a:pt x="7640" y="215495"/>
                  <a:pt x="0" y="219182"/>
                  <a:pt x="0" y="219182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7" name="Freeform 6"/>
          <p:cNvSpPr/>
          <p:nvPr/>
        </p:nvSpPr>
        <p:spPr>
          <a:xfrm rot="252792">
            <a:off x="3844770" y="2089528"/>
            <a:ext cx="400987" cy="109591"/>
          </a:xfrm>
          <a:custGeom>
            <a:avLst/>
            <a:gdLst>
              <a:gd name="connsiteX0" fmla="*/ 0 w 191784"/>
              <a:gd name="connsiteY0" fmla="*/ 109591 h 109591"/>
              <a:gd name="connsiteX1" fmla="*/ 61645 w 191784"/>
              <a:gd name="connsiteY1" fmla="*/ 78769 h 109591"/>
              <a:gd name="connsiteX2" fmla="*/ 78769 w 191784"/>
              <a:gd name="connsiteY2" fmla="*/ 71919 h 109591"/>
              <a:gd name="connsiteX3" fmla="*/ 116441 w 191784"/>
              <a:gd name="connsiteY3" fmla="*/ 47946 h 109591"/>
              <a:gd name="connsiteX4" fmla="*/ 164387 w 191784"/>
              <a:gd name="connsiteY4" fmla="*/ 13699 h 109591"/>
              <a:gd name="connsiteX5" fmla="*/ 191784 w 191784"/>
              <a:gd name="connsiteY5" fmla="*/ 0 h 10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784" h="109591">
                <a:moveTo>
                  <a:pt x="0" y="109591"/>
                </a:moveTo>
                <a:cubicBezTo>
                  <a:pt x="40466" y="102846"/>
                  <a:pt x="6050" y="111471"/>
                  <a:pt x="61645" y="78769"/>
                </a:cubicBezTo>
                <a:cubicBezTo>
                  <a:pt x="66944" y="75652"/>
                  <a:pt x="73411" y="74933"/>
                  <a:pt x="78769" y="71919"/>
                </a:cubicBezTo>
                <a:cubicBezTo>
                  <a:pt x="91742" y="64622"/>
                  <a:pt x="104176" y="56378"/>
                  <a:pt x="116441" y="47946"/>
                </a:cubicBezTo>
                <a:cubicBezTo>
                  <a:pt x="139853" y="31850"/>
                  <a:pt x="133147" y="29319"/>
                  <a:pt x="164387" y="13699"/>
                </a:cubicBezTo>
                <a:lnTo>
                  <a:pt x="191784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9" name="Freeform 8"/>
          <p:cNvSpPr/>
          <p:nvPr/>
        </p:nvSpPr>
        <p:spPr>
          <a:xfrm rot="153603">
            <a:off x="3982628" y="2098779"/>
            <a:ext cx="261022" cy="144788"/>
          </a:xfrm>
          <a:custGeom>
            <a:avLst/>
            <a:gdLst>
              <a:gd name="connsiteX0" fmla="*/ 82193 w 82193"/>
              <a:gd name="connsiteY0" fmla="*/ 0 h 136989"/>
              <a:gd name="connsiteX1" fmla="*/ 71919 w 82193"/>
              <a:gd name="connsiteY1" fmla="*/ 27398 h 136989"/>
              <a:gd name="connsiteX2" fmla="*/ 61645 w 82193"/>
              <a:gd name="connsiteY2" fmla="*/ 41096 h 136989"/>
              <a:gd name="connsiteX3" fmla="*/ 47946 w 82193"/>
              <a:gd name="connsiteY3" fmla="*/ 61645 h 136989"/>
              <a:gd name="connsiteX4" fmla="*/ 34247 w 82193"/>
              <a:gd name="connsiteY4" fmla="*/ 85618 h 136989"/>
              <a:gd name="connsiteX5" fmla="*/ 6849 w 82193"/>
              <a:gd name="connsiteY5" fmla="*/ 123290 h 136989"/>
              <a:gd name="connsiteX6" fmla="*/ 0 w 82193"/>
              <a:gd name="connsiteY6" fmla="*/ 136989 h 13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93" h="136989">
                <a:moveTo>
                  <a:pt x="82193" y="0"/>
                </a:moveTo>
                <a:cubicBezTo>
                  <a:pt x="78768" y="9133"/>
                  <a:pt x="76281" y="18674"/>
                  <a:pt x="71919" y="27398"/>
                </a:cubicBezTo>
                <a:cubicBezTo>
                  <a:pt x="69366" y="32503"/>
                  <a:pt x="64918" y="36420"/>
                  <a:pt x="61645" y="41096"/>
                </a:cubicBezTo>
                <a:cubicBezTo>
                  <a:pt x="56924" y="47840"/>
                  <a:pt x="52260" y="54634"/>
                  <a:pt x="47946" y="61645"/>
                </a:cubicBezTo>
                <a:cubicBezTo>
                  <a:pt x="43122" y="69483"/>
                  <a:pt x="39071" y="77780"/>
                  <a:pt x="34247" y="85618"/>
                </a:cubicBezTo>
                <a:cubicBezTo>
                  <a:pt x="22412" y="104849"/>
                  <a:pt x="20434" y="106308"/>
                  <a:pt x="6849" y="123290"/>
                </a:cubicBezTo>
                <a:cubicBezTo>
                  <a:pt x="2915" y="135096"/>
                  <a:pt x="5978" y="131011"/>
                  <a:pt x="0" y="13698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Mistral" charset="0"/>
              <a:ea typeface="Mistral" charset="0"/>
              <a:cs typeface="Mistr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1417" y="2859614"/>
            <a:ext cx="51011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Joey Stanley</a:t>
            </a:r>
          </a:p>
          <a:p>
            <a:pPr algn="ctr"/>
            <a:endParaRPr lang="en-US" sz="800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algn="ctr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University of Georgia</a:t>
            </a:r>
          </a:p>
          <a:p>
            <a:pPr algn="ctr"/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joeystan@uga.edu</a:t>
            </a: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19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4" presetClass="entr" presetSubtype="16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17" grpId="1"/>
      <p:bldP spid="18" grpId="0"/>
      <p:bldP spid="5" grpId="0" animBg="1"/>
      <p:bldP spid="6" grpId="0" animBg="1"/>
      <p:bldP spid="7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“The durable imprint of language structures brought to an area by the earliest groups of people forging a new society in the regions.”</a:t>
            </a:r>
          </a:p>
          <a:p>
            <a:pPr marL="0" indent="0">
              <a:buNone/>
            </a:pP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marL="0" indent="0" algn="r">
              <a:buNone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Wolfram &amp; Schilling-Estes 2008:30</a:t>
            </a:r>
          </a:p>
          <a:p>
            <a:pPr marL="0" indent="0" algn="r">
              <a:buNone/>
            </a:pP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Founder Effect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5995958" y="636757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Longview    </a:t>
            </a:r>
            <a:fld id="{66183269-B369-BA4A-AABA-3D6FE26E87D7}" type="slidenum">
              <a:rPr lang="en-US" sz="160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10</a:t>
            </a:fld>
            <a:r>
              <a:rPr lang="en-US" sz="1600" dirty="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     </a:t>
            </a:r>
            <a:endParaRPr lang="en-US" sz="1600" dirty="0">
              <a:solidFill>
                <a:schemeClr val="bg1"/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 txBox="1">
            <a:spLocks/>
          </p:cNvSpPr>
          <p:nvPr/>
        </p:nvSpPr>
        <p:spPr>
          <a:xfrm>
            <a:off x="5995958" y="636757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Longview    </a:t>
            </a:r>
            <a:fld id="{A6710F44-C0D9-DE48-A614-73BD6D7C23C3}" type="slidenum">
              <a:rPr lang="en-US" sz="160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11</a:t>
            </a:fld>
            <a:r>
              <a:rPr lang="en-US" sz="1600" dirty="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     </a:t>
            </a:r>
            <a:endParaRPr lang="en-US" sz="1600" dirty="0">
              <a:solidFill>
                <a:schemeClr val="bg1"/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8" b="6572"/>
          <a:stretch/>
        </p:blipFill>
        <p:spPr>
          <a:xfrm>
            <a:off x="479777" y="1049866"/>
            <a:ext cx="8184444" cy="4955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9643" y="372535"/>
            <a:ext cx="6084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skerville" charset="0"/>
                <a:ea typeface="Baskerville" charset="0"/>
                <a:cs typeface="Baskerville" charset="0"/>
              </a:rPr>
              <a:t>Birth state of Longview residents from the 1930 census</a:t>
            </a:r>
            <a:endParaRPr lang="en-US" sz="2000" dirty="0"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6908"/>
            <a:ext cx="3956756" cy="4779256"/>
          </a:xfrm>
        </p:spPr>
        <p:txBody>
          <a:bodyPr/>
          <a:lstStyle/>
          <a:p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Shared Features</a:t>
            </a:r>
          </a:p>
          <a:p>
            <a:pPr lvl="1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Bacon </a:t>
            </a:r>
            <a:r>
              <a:rPr lang="en-US" dirty="0">
                <a:latin typeface="Baskerville" charset="0"/>
                <a:ea typeface="Baskerville" charset="0"/>
                <a:cs typeface="Baskerville" charset="0"/>
              </a:rPr>
              <a:t>&amp; Eggs merger </a:t>
            </a: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lvl="1"/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Monophthongized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 /e, o/</a:t>
            </a:r>
          </a:p>
          <a:p>
            <a:pPr lvl="2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hence “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Minnes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[o]ta”</a:t>
            </a:r>
          </a:p>
          <a:p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Differing Features</a:t>
            </a:r>
          </a:p>
          <a:p>
            <a:pPr lvl="1"/>
            <a:r>
              <a:rPr lang="en-US" dirty="0">
                <a:latin typeface="Baskerville" charset="0"/>
                <a:ea typeface="Baskerville" charset="0"/>
                <a:cs typeface="Baskerville" charset="0"/>
              </a:rPr>
              <a:t>c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ot ≠ caught </a:t>
            </a:r>
          </a:p>
          <a:p>
            <a:pPr lvl="2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c[a]t vs. 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c[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ɔ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]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gh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t</a:t>
            </a: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lvl="1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hoarse ≠ horse</a:t>
            </a:r>
          </a:p>
          <a:p>
            <a:pPr lvl="2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h[o]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rse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 vs. h[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ɔ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]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rse</a:t>
            </a: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lvl="1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Mary ≠ merry ≠ marry</a:t>
            </a:r>
            <a:r>
              <a:rPr lang="en-US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</a:p>
          <a:p>
            <a:pPr lvl="2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m[e]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ry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, m[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ɛ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]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rry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, m[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æ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]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rry</a:t>
            </a: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lvl="1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wine ≠ whine</a:t>
            </a:r>
          </a:p>
          <a:p>
            <a:pPr lvl="2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[w]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ine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 vs. </a:t>
            </a:r>
            <a:r>
              <a:rPr lang="en-US" dirty="0">
                <a:latin typeface="Baskerville" charset="0"/>
                <a:ea typeface="Baskerville" charset="0"/>
                <a:cs typeface="Baskerville" charset="0"/>
              </a:rPr>
              <a:t>[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ʍ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]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ine</a:t>
            </a: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Early 20</a:t>
            </a:r>
            <a:r>
              <a:rPr lang="en-US" baseline="30000" dirty="0" smtClean="0">
                <a:latin typeface="Baskerville" charset="0"/>
                <a:ea typeface="Baskerville" charset="0"/>
                <a:cs typeface="Baskerville" charset="0"/>
              </a:rPr>
              <a:t>th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 Century Midwest English </a:t>
            </a:r>
            <a:br>
              <a:rPr lang="en-US" dirty="0" smtClean="0">
                <a:latin typeface="Baskerville" charset="0"/>
                <a:ea typeface="Baskerville" charset="0"/>
                <a:cs typeface="Baskerville" charset="0"/>
              </a:rPr>
            </a:br>
            <a:r>
              <a:rPr lang="nl-NL" sz="2000" dirty="0" smtClean="0"/>
              <a:t>(</a:t>
            </a:r>
            <a:r>
              <a:rPr lang="nl-NL" sz="2000" dirty="0"/>
              <a:t>Allen 1976)</a:t>
            </a:r>
            <a:endParaRPr lang="en-US" sz="2000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5995958" y="636757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Midwest    </a:t>
            </a:r>
            <a:fld id="{DC5C41EE-4ABA-B042-95AC-03F05FF1A091}" type="slidenum">
              <a:rPr lang="en-US" sz="160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12</a:t>
            </a:fld>
            <a:r>
              <a:rPr lang="en-US" sz="1600" dirty="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     </a:t>
            </a:r>
            <a:endParaRPr lang="en-US" sz="1600" dirty="0">
              <a:solidFill>
                <a:schemeClr val="bg1"/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0" y="1346908"/>
            <a:ext cx="3956756" cy="47792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t="3307" r="2561" b="1454"/>
          <a:stretch/>
        </p:blipFill>
        <p:spPr>
          <a:xfrm>
            <a:off x="4159306" y="1626498"/>
            <a:ext cx="3370207" cy="3002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74699" y="5519897"/>
            <a:ext cx="38065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Baskerville" charset="0"/>
                <a:ea typeface="Baskerville" charset="0"/>
                <a:cs typeface="Baskerville" charset="0"/>
              </a:rPr>
              <a:t>(Frankenstein dialect map pieced together from Allen 1976:125, Murray 1986:211, and Carver 1993:213 )</a:t>
            </a:r>
            <a:endParaRPr lang="en-US" sz="1100" dirty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" b="-1"/>
          <a:stretch/>
        </p:blipFill>
        <p:spPr>
          <a:xfrm>
            <a:off x="6200759" y="3876261"/>
            <a:ext cx="1780486" cy="16446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" b="99078" l="2620" r="98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8578">
            <a:off x="6552390" y="2278249"/>
            <a:ext cx="1656893" cy="164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279"/>
            <a:ext cx="8229600" cy="905291"/>
          </a:xfrm>
        </p:spPr>
        <p:txBody>
          <a:bodyPr/>
          <a:lstStyle/>
          <a:p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Hypothesis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338"/>
            <a:ext cx="8229600" cy="4779256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marL="0" indent="0">
              <a:buNone/>
            </a:pP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marL="0" indent="0">
              <a:buNone/>
            </a:pP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marL="0" indent="0">
              <a:buNone/>
            </a:pP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Most Longview residents sound Western, but due to the Founder Effect, the mill workers sound like early 20</a:t>
            </a:r>
            <a:r>
              <a:rPr lang="en-US" baseline="30000" dirty="0" smtClean="0">
                <a:latin typeface="Baskerville" charset="0"/>
                <a:ea typeface="Baskerville" charset="0"/>
                <a:cs typeface="Baskerville" charset="0"/>
              </a:rPr>
              <a:t>th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 century Midwestern.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5995958" y="636757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5E29A8F-DEC4-394D-B522-A68AE4526857}" type="slidenum">
              <a:rPr lang="en-US" sz="160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13</a:t>
            </a:fld>
            <a:r>
              <a:rPr lang="en-US" sz="1600" dirty="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     </a:t>
            </a:r>
            <a:endParaRPr lang="en-US" sz="1600" dirty="0">
              <a:solidFill>
                <a:schemeClr val="bg1"/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0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50" dirty="0"/>
              <a:t>Allen, Harold B. 1976. </a:t>
            </a:r>
            <a:r>
              <a:rPr lang="en-US" sz="1050" i="1" dirty="0"/>
              <a:t>The Linguistic Atlas of the Upper Midwest</a:t>
            </a:r>
            <a:r>
              <a:rPr lang="en-US" sz="1050" dirty="0"/>
              <a:t>. </a:t>
            </a:r>
            <a:r>
              <a:rPr lang="en-US" sz="1050" dirty="0" smtClean="0"/>
              <a:t>3 Vols. Minneapolis</a:t>
            </a:r>
            <a:r>
              <a:rPr lang="en-US" sz="1050" dirty="0"/>
              <a:t>, MN: University of Minnesota Press</a:t>
            </a:r>
            <a:r>
              <a:rPr lang="en-US" sz="1050" dirty="0" smtClean="0"/>
              <a:t>.</a:t>
            </a:r>
            <a:endParaRPr lang="en-US" sz="105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Becker</a:t>
            </a: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, Kara, Anna Aden, Katelyn Best, Rena Dimes, Juan Flores &amp; Haley Jacobson. 2013. Keep Portland weird: Vowels in Oregon English. </a:t>
            </a:r>
            <a:r>
              <a:rPr lang="en-US" sz="1050" i="1" dirty="0" smtClean="0">
                <a:latin typeface="Baskerville" charset="0"/>
                <a:ea typeface="Baskerville" charset="0"/>
                <a:cs typeface="Baskerville" charset="0"/>
              </a:rPr>
              <a:t>New Ways of Analyzing Variation (NWAV) 42</a:t>
            </a: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. Pittsburgh</a:t>
            </a: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00" dirty="0"/>
              <a:t>Carver, Craig M. 1993. Regional Speech Variation in Wisconsin. In Timothy C. Frazer (ed.), </a:t>
            </a:r>
            <a:r>
              <a:rPr lang="en-US" sz="1000" i="1" dirty="0"/>
              <a:t>“Heartland” English: Variation and Transition in the American Midwest</a:t>
            </a:r>
            <a:r>
              <a:rPr lang="en-US" sz="1000" dirty="0"/>
              <a:t>, 199–214. Tuscaloosa: University of Alabama Press</a:t>
            </a:r>
            <a:r>
              <a:rPr lang="en-US" sz="1000" dirty="0" smtClean="0"/>
              <a:t>.</a:t>
            </a:r>
            <a:endParaRPr lang="en-US" sz="1050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50" dirty="0"/>
              <a:t>Conn, Jeff. 2006. Dialects in the Mist (Portland, OR). In Walt Wolfram &amp; Ben Ward (eds.), </a:t>
            </a:r>
            <a:r>
              <a:rPr lang="en-US" sz="1050" i="1" dirty="0"/>
              <a:t>American Voices: How Dialects Differ from Coast to Coast</a:t>
            </a:r>
            <a:r>
              <a:rPr lang="en-US" sz="1050" dirty="0"/>
              <a:t>, 149–155. Malden, MA: Blackwell Publishing</a:t>
            </a:r>
            <a:r>
              <a:rPr lang="en-US" sz="1050" dirty="0" smtClean="0"/>
              <a:t>.</a:t>
            </a:r>
            <a:endParaRPr lang="en-US" sz="1050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00" dirty="0"/>
              <a:t>Freeman, Valerie. 2014. Bag, beg, bagel: </a:t>
            </a:r>
            <a:r>
              <a:rPr lang="en-US" sz="1000" dirty="0" err="1"/>
              <a:t>Prevelar</a:t>
            </a:r>
            <a:r>
              <a:rPr lang="en-US" sz="1000" dirty="0"/>
              <a:t> raising and merger in Seattle Caucasians. </a:t>
            </a:r>
            <a:r>
              <a:rPr lang="en-US" sz="1000" i="1" dirty="0"/>
              <a:t>New Ways of Analyzing Variation (NWAV 43)</a:t>
            </a:r>
            <a:r>
              <a:rPr lang="en-US" sz="1000" dirty="0"/>
              <a:t>. Chicago.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Freeman, Valerie. 2015. Perceptual distribution of merging phonemes. </a:t>
            </a:r>
            <a:r>
              <a:rPr lang="en-US" sz="1050" i="1" dirty="0" smtClean="0">
                <a:latin typeface="Baskerville" charset="0"/>
                <a:ea typeface="Baskerville" charset="0"/>
                <a:cs typeface="Baskerville" charset="0"/>
              </a:rPr>
              <a:t>Proceedings of the Annual Meeting of the Berkeley Linguistics Society (BLS 41)</a:t>
            </a: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. Berkeley.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Gunter</a:t>
            </a:r>
            <a:r>
              <a:rPr lang="en-US" sz="1050" dirty="0">
                <a:latin typeface="Baskerville" charset="0"/>
                <a:ea typeface="Baskerville" charset="0"/>
                <a:cs typeface="Baskerville" charset="0"/>
              </a:rPr>
              <a:t>, Kaylynn, Ian Clayton &amp; Valerie </a:t>
            </a:r>
            <a:r>
              <a:rPr lang="en-US" sz="1050" dirty="0" err="1">
                <a:latin typeface="Baskerville" charset="0"/>
                <a:ea typeface="Baskerville" charset="0"/>
                <a:cs typeface="Baskerville" charset="0"/>
              </a:rPr>
              <a:t>Fridland</a:t>
            </a:r>
            <a:r>
              <a:rPr lang="en-US" sz="1050" dirty="0">
                <a:latin typeface="Baskerville" charset="0"/>
                <a:ea typeface="Baskerville" charset="0"/>
                <a:cs typeface="Baskerville" charset="0"/>
              </a:rPr>
              <a:t>. 2016. </a:t>
            </a:r>
            <a:r>
              <a:rPr lang="en-US" sz="1050" dirty="0" err="1">
                <a:latin typeface="Baskerville" charset="0"/>
                <a:ea typeface="Baskerville" charset="0"/>
                <a:cs typeface="Baskerville" charset="0"/>
              </a:rPr>
              <a:t>Lɛg</a:t>
            </a:r>
            <a:r>
              <a:rPr lang="en-US" sz="1050" dirty="0">
                <a:latin typeface="Baskerville" charset="0"/>
                <a:ea typeface="Baskerville" charset="0"/>
                <a:cs typeface="Baskerville" charset="0"/>
              </a:rPr>
              <a:t> Raising in Nevada. Paper presented at the American Dialect Society, Washington D.C</a:t>
            </a: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Labov, William, Sharon Ash &amp; Charles </a:t>
            </a:r>
            <a:r>
              <a:rPr lang="en-US" sz="1050" dirty="0" err="1" smtClean="0">
                <a:latin typeface="Baskerville" charset="0"/>
                <a:ea typeface="Baskerville" charset="0"/>
                <a:cs typeface="Baskerville" charset="0"/>
              </a:rPr>
              <a:t>Boberg</a:t>
            </a: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. 2006. </a:t>
            </a:r>
            <a:r>
              <a:rPr lang="en-US" sz="1050" i="1" dirty="0" smtClean="0">
                <a:latin typeface="Baskerville" charset="0"/>
                <a:ea typeface="Baskerville" charset="0"/>
                <a:cs typeface="Baskerville" charset="0"/>
              </a:rPr>
              <a:t>The atlas of North American English: Phonetics, phonology and sound change</a:t>
            </a: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. Walter de </a:t>
            </a:r>
            <a:r>
              <a:rPr lang="en-US" sz="1050" dirty="0" err="1" smtClean="0">
                <a:latin typeface="Baskerville" charset="0"/>
                <a:ea typeface="Baskerville" charset="0"/>
                <a:cs typeface="Baskerville" charset="0"/>
              </a:rPr>
              <a:t>Gruyter</a:t>
            </a: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McLarty, Jason, Charlie Farrington &amp; Tyler Kendall. 2014. Perhaps we used to, but we don’t anymore: The Habitual Past in Oregonian English. </a:t>
            </a:r>
            <a:r>
              <a:rPr lang="en-US" sz="1050" i="1" dirty="0" smtClean="0">
                <a:latin typeface="Baskerville" charset="0"/>
                <a:ea typeface="Baskerville" charset="0"/>
                <a:cs typeface="Baskerville" charset="0"/>
              </a:rPr>
              <a:t>University of Pennsylvania Working Papers in Linguistics</a:t>
            </a: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 20(2). 13</a:t>
            </a: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.</a:t>
            </a:r>
            <a:endParaRPr lang="en-US" sz="1050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50" dirty="0">
                <a:latin typeface="Baskerville" charset="0"/>
                <a:ea typeface="Baskerville" charset="0"/>
                <a:cs typeface="Baskerville" charset="0"/>
              </a:rPr>
              <a:t>McLarty, Jason &amp; Tyler Kendall. 2014. The relationship between the high and mid back vowels in Oregonian English. </a:t>
            </a:r>
            <a:r>
              <a:rPr lang="en-US" sz="1050" i="1" dirty="0">
                <a:latin typeface="Baskerville" charset="0"/>
                <a:ea typeface="Baskerville" charset="0"/>
                <a:cs typeface="Baskerville" charset="0"/>
              </a:rPr>
              <a:t>New Ways of Analyzing Variation</a:t>
            </a:r>
            <a:r>
              <a:rPr lang="en-US" sz="1050" dirty="0">
                <a:latin typeface="Baskerville" charset="0"/>
                <a:ea typeface="Baskerville" charset="0"/>
                <a:cs typeface="Baskerville" charset="0"/>
              </a:rPr>
              <a:t> 43. 23–26</a:t>
            </a: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00" dirty="0" smtClean="0"/>
              <a:t>Murray</a:t>
            </a:r>
            <a:r>
              <a:rPr lang="en-US" sz="1000" dirty="0"/>
              <a:t>, Thomas E. 1986. </a:t>
            </a:r>
            <a:r>
              <a:rPr lang="en-US" sz="1000" i="1" dirty="0"/>
              <a:t>The Language of St. Louis, Missouri: Variation in the Gateway City</a:t>
            </a:r>
            <a:r>
              <a:rPr lang="en-US" sz="1000" dirty="0"/>
              <a:t>. (American University Studies: Series XIII Linguistics 4). New York: Peter Lang Publishing Inc</a:t>
            </a:r>
            <a:r>
              <a:rPr lang="en-US" sz="1000" dirty="0" smtClean="0"/>
              <a:t>.</a:t>
            </a:r>
            <a:endParaRPr lang="en-US" sz="1050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Ward</a:t>
            </a:r>
            <a:r>
              <a:rPr lang="en-US" sz="1050" dirty="0">
                <a:latin typeface="Baskerville" charset="0"/>
                <a:ea typeface="Baskerville" charset="0"/>
                <a:cs typeface="Baskerville" charset="0"/>
              </a:rPr>
              <a:t>, Michael. 2003. Portland Dialect Study: The Fronting of /ow, u, </a:t>
            </a:r>
            <a:r>
              <a:rPr lang="en-US" sz="1050" dirty="0" err="1">
                <a:latin typeface="Baskerville" charset="0"/>
                <a:ea typeface="Baskerville" charset="0"/>
                <a:cs typeface="Baskerville" charset="0"/>
              </a:rPr>
              <a:t>uw</a:t>
            </a:r>
            <a:r>
              <a:rPr lang="en-US" sz="1050" dirty="0">
                <a:latin typeface="Baskerville" charset="0"/>
                <a:ea typeface="Baskerville" charset="0"/>
                <a:cs typeface="Baskerville" charset="0"/>
              </a:rPr>
              <a:t>/ in Portland, Oregon. Portland, Oregon: Portland State University Master’s Thesis</a:t>
            </a: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50" dirty="0" err="1">
                <a:latin typeface="Baskerville" charset="0"/>
                <a:ea typeface="Baskerville" charset="0"/>
                <a:cs typeface="Baskerville" charset="0"/>
              </a:rPr>
              <a:t>Wassink</a:t>
            </a:r>
            <a:r>
              <a:rPr lang="en-US" sz="1050" dirty="0">
                <a:latin typeface="Baskerville" charset="0"/>
                <a:ea typeface="Baskerville" charset="0"/>
                <a:cs typeface="Baskerville" charset="0"/>
              </a:rPr>
              <a:t>, Alicia Beckford, Robert </a:t>
            </a:r>
            <a:r>
              <a:rPr lang="en-US" sz="1050" dirty="0" err="1">
                <a:latin typeface="Baskerville" charset="0"/>
                <a:ea typeface="Baskerville" charset="0"/>
                <a:cs typeface="Baskerville" charset="0"/>
              </a:rPr>
              <a:t>Squizzero</a:t>
            </a:r>
            <a:r>
              <a:rPr lang="en-US" sz="1050" dirty="0">
                <a:latin typeface="Baskerville" charset="0"/>
                <a:ea typeface="Baskerville" charset="0"/>
                <a:cs typeface="Baskerville" charset="0"/>
              </a:rPr>
              <a:t>, Mike Scanlon, Rachel </a:t>
            </a:r>
            <a:r>
              <a:rPr lang="en-US" sz="1050" dirty="0" err="1">
                <a:latin typeface="Baskerville" charset="0"/>
                <a:ea typeface="Baskerville" charset="0"/>
                <a:cs typeface="Baskerville" charset="0"/>
              </a:rPr>
              <a:t>Schirra</a:t>
            </a:r>
            <a:r>
              <a:rPr lang="en-US" sz="1050" dirty="0">
                <a:latin typeface="Baskerville" charset="0"/>
                <a:ea typeface="Baskerville" charset="0"/>
                <a:cs typeface="Baskerville" charset="0"/>
              </a:rPr>
              <a:t> &amp; Jeff Conn. 2009. Effects of Style and Gender on Fronting and Raising of /</a:t>
            </a:r>
            <a:r>
              <a:rPr lang="en-US" sz="1050" dirty="0" err="1">
                <a:latin typeface="Baskerville" charset="0"/>
                <a:ea typeface="Baskerville" charset="0"/>
                <a:cs typeface="Baskerville" charset="0"/>
              </a:rPr>
              <a:t>æ</a:t>
            </a:r>
            <a:r>
              <a:rPr lang="en-US" sz="1050" dirty="0">
                <a:latin typeface="Baskerville" charset="0"/>
                <a:ea typeface="Baskerville" charset="0"/>
                <a:cs typeface="Baskerville" charset="0"/>
              </a:rPr>
              <a:t>/, /e:/ and /</a:t>
            </a:r>
            <a:r>
              <a:rPr lang="en-US" sz="1050" dirty="0" err="1">
                <a:latin typeface="Baskerville" charset="0"/>
                <a:ea typeface="Baskerville" charset="0"/>
                <a:cs typeface="Baskerville" charset="0"/>
              </a:rPr>
              <a:t>ε</a:t>
            </a:r>
            <a:r>
              <a:rPr lang="en-US" sz="1050" dirty="0">
                <a:latin typeface="Baskerville" charset="0"/>
                <a:ea typeface="Baskerville" charset="0"/>
                <a:cs typeface="Baskerville" charset="0"/>
              </a:rPr>
              <a:t>/ before /g/ in Seattle English. </a:t>
            </a:r>
            <a:r>
              <a:rPr lang="en-US" sz="1050" i="1" dirty="0">
                <a:latin typeface="Baskerville" charset="0"/>
                <a:ea typeface="Baskerville" charset="0"/>
                <a:cs typeface="Baskerville" charset="0"/>
              </a:rPr>
              <a:t>New Ways of Analyzing Variation (NWAV) 38</a:t>
            </a:r>
            <a:r>
              <a:rPr lang="en-US" sz="1050" dirty="0">
                <a:latin typeface="Baskerville" charset="0"/>
                <a:ea typeface="Baskerville" charset="0"/>
                <a:cs typeface="Baskerville" charset="0"/>
              </a:rPr>
              <a:t>. </a:t>
            </a:r>
            <a:endParaRPr lang="en-US" sz="1050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50" dirty="0" err="1" smtClean="0">
                <a:latin typeface="Baskerville" charset="0"/>
                <a:ea typeface="Baskerville" charset="0"/>
                <a:cs typeface="Baskerville" charset="0"/>
              </a:rPr>
              <a:t>Wassink</a:t>
            </a: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, Alicia Beckford &amp; John Matthew </a:t>
            </a:r>
            <a:r>
              <a:rPr lang="en-US" sz="1050" dirty="0" err="1" smtClean="0">
                <a:latin typeface="Baskerville" charset="0"/>
                <a:ea typeface="Baskerville" charset="0"/>
                <a:cs typeface="Baskerville" charset="0"/>
              </a:rPr>
              <a:t>Riebold</a:t>
            </a: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. 2013. Individual Variation and Linguistic Innovation in the American Pacific Northwest. </a:t>
            </a:r>
            <a:r>
              <a:rPr lang="en-US" sz="1050" dirty="0" err="1" smtClean="0">
                <a:latin typeface="Baskerville" charset="0"/>
                <a:ea typeface="Baskerville" charset="0"/>
                <a:cs typeface="Baskerville" charset="0"/>
              </a:rPr>
              <a:t>Workship</a:t>
            </a: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. Paper presented at the Sound Change Actuation at the Chicago Linguistic Society’s 49th annual meeting, Chicago.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50" dirty="0" err="1" smtClean="0">
                <a:latin typeface="Baskerville" charset="0"/>
                <a:ea typeface="Baskerville" charset="0"/>
                <a:cs typeface="Baskerville" charset="0"/>
              </a:rPr>
              <a:t>Wassink</a:t>
            </a: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, Alicia. 2014. Vowel raising in Washington English: What’s the BAG deal? </a:t>
            </a:r>
            <a:r>
              <a:rPr lang="en-US" sz="1050" i="1" dirty="0" smtClean="0">
                <a:latin typeface="Baskerville" charset="0"/>
                <a:ea typeface="Baskerville" charset="0"/>
                <a:cs typeface="Baskerville" charset="0"/>
              </a:rPr>
              <a:t>Cascadia Workshop in Sociolinguistics</a:t>
            </a: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 1. (11 February, 2016).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50" dirty="0" err="1" smtClean="0">
                <a:latin typeface="Baskerville" charset="0"/>
                <a:ea typeface="Baskerville" charset="0"/>
                <a:cs typeface="Baskerville" charset="0"/>
              </a:rPr>
              <a:t>Wassink</a:t>
            </a: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, Alicia Beckford. 2015. Sociolinguistic Patterns in Seattle English. </a:t>
            </a:r>
            <a:r>
              <a:rPr lang="en-US" sz="1050" i="1" dirty="0" smtClean="0">
                <a:latin typeface="Baskerville" charset="0"/>
                <a:ea typeface="Baskerville" charset="0"/>
                <a:cs typeface="Baskerville" charset="0"/>
              </a:rPr>
              <a:t>Language Variation and Change</a:t>
            </a: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 27(01). 31–58. doi:10.1017/S0954394514000234.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Wolfram, Walt &amp; Natalie Shilling-Estes. 2006. </a:t>
            </a:r>
            <a:r>
              <a:rPr lang="en-US" sz="1050" i="1" dirty="0" smtClean="0">
                <a:latin typeface="Baskerville" charset="0"/>
                <a:ea typeface="Baskerville" charset="0"/>
                <a:cs typeface="Baskerville" charset="0"/>
              </a:rPr>
              <a:t>American English: Dialects and Variation</a:t>
            </a: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. 2nd ed. (Language in Society). Blackwell.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50" dirty="0" err="1">
                <a:latin typeface="Baskerville" charset="0"/>
                <a:ea typeface="Baskerville" charset="0"/>
                <a:cs typeface="Baskerville" charset="0"/>
              </a:rPr>
              <a:t>Zelinsky</a:t>
            </a:r>
            <a:r>
              <a:rPr lang="en-US" sz="1050" dirty="0">
                <a:latin typeface="Baskerville" charset="0"/>
                <a:ea typeface="Baskerville" charset="0"/>
                <a:cs typeface="Baskerville" charset="0"/>
              </a:rPr>
              <a:t>, Wilbur. 1973. </a:t>
            </a:r>
            <a:r>
              <a:rPr lang="en-US" sz="1050" i="1" dirty="0">
                <a:latin typeface="Baskerville" charset="0"/>
                <a:ea typeface="Baskerville" charset="0"/>
                <a:cs typeface="Baskerville" charset="0"/>
              </a:rPr>
              <a:t>The cultural geography of the United States.</a:t>
            </a:r>
            <a:r>
              <a:rPr lang="en-US" sz="1050" dirty="0">
                <a:latin typeface="Baskerville" charset="0"/>
                <a:ea typeface="Baskerville" charset="0"/>
                <a:cs typeface="Baskerville" charset="0"/>
              </a:rPr>
              <a:t> (Foundations of Cultural Geography Series.). Prentice-Hall</a:t>
            </a:r>
            <a:r>
              <a:rPr lang="en-US" sz="1050" dirty="0" smtClean="0">
                <a:latin typeface="Baskerville" charset="0"/>
                <a:ea typeface="Baskerville" charset="0"/>
                <a:cs typeface="Baskerville" charset="0"/>
              </a:rPr>
              <a:t>.</a:t>
            </a:r>
            <a:endParaRPr lang="en-US" sz="1050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References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7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194"/>
            <a:ext cx="9144000" cy="5969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33" y="2302576"/>
            <a:ext cx="1495800" cy="997200"/>
          </a:xfrm>
          <a:prstGeom prst="rect">
            <a:avLst/>
          </a:prstGeom>
          <a:ln w="38100">
            <a:solidFill>
              <a:schemeClr val="bg2">
                <a:lumMod val="90000"/>
              </a:schemeClr>
            </a:solidFill>
          </a:ln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5995958" y="636757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Introduction    </a:t>
            </a:r>
            <a:fld id="{3CCF1527-F79B-6044-9341-17BBB95836F0}" type="slidenum">
              <a:rPr lang="en-US" sz="160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2</a:t>
            </a:fld>
            <a:r>
              <a:rPr lang="en-US" sz="1600" dirty="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     </a:t>
            </a:r>
            <a:endParaRPr lang="en-US" sz="1600" dirty="0">
              <a:solidFill>
                <a:schemeClr val="bg1"/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2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7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70" y="295165"/>
            <a:ext cx="8652861" cy="59276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1282" y="5602014"/>
            <a:ext cx="2280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askerville" charset="0"/>
                <a:ea typeface="Baskerville" charset="0"/>
                <a:cs typeface="Baskerville" charset="0"/>
              </a:rPr>
              <a:t>Labov, Ash, &amp; </a:t>
            </a:r>
            <a:r>
              <a:rPr lang="en-US" sz="1400" dirty="0" err="1" smtClean="0">
                <a:latin typeface="Baskerville" charset="0"/>
                <a:ea typeface="Baskerville" charset="0"/>
                <a:cs typeface="Baskerville" charset="0"/>
              </a:rPr>
              <a:t>Boberg</a:t>
            </a:r>
            <a:r>
              <a:rPr lang="en-US" sz="1400" dirty="0" smtClean="0">
                <a:latin typeface="Baskerville" charset="0"/>
                <a:ea typeface="Baskerville" charset="0"/>
                <a:cs typeface="Baskerville" charset="0"/>
              </a:rPr>
              <a:t> (2006)</a:t>
            </a:r>
            <a:endParaRPr lang="en-US" sz="1400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5995958" y="636757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Washington    </a:t>
            </a:r>
            <a:fld id="{4BE8A323-5F83-C844-B1A5-0D250E736827}" type="slidenum">
              <a:rPr lang="en-US" sz="160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4</a:t>
            </a:fld>
            <a:r>
              <a:rPr lang="en-US" sz="1600" dirty="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     </a:t>
            </a:r>
            <a:endParaRPr lang="en-US" sz="1600" dirty="0">
              <a:solidFill>
                <a:schemeClr val="bg1"/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The West </a:t>
            </a:r>
            <a:r>
              <a:rPr lang="en-US" sz="1400" dirty="0" smtClean="0">
                <a:latin typeface="Baskerville" charset="0"/>
                <a:ea typeface="Baskerville" charset="0"/>
                <a:cs typeface="Baskerville" charset="0"/>
              </a:rPr>
              <a:t>(Labov, Ash, &amp; </a:t>
            </a:r>
            <a:r>
              <a:rPr lang="en-US" sz="1400" dirty="0" err="1" smtClean="0">
                <a:latin typeface="Baskerville" charset="0"/>
                <a:ea typeface="Baskerville" charset="0"/>
                <a:cs typeface="Baskerville" charset="0"/>
              </a:rPr>
              <a:t>Boberg</a:t>
            </a:r>
            <a:r>
              <a:rPr lang="en-US" sz="1400" dirty="0" smtClean="0">
                <a:latin typeface="Baskerville" charset="0"/>
                <a:ea typeface="Baskerville" charset="0"/>
                <a:cs typeface="Baskerville" charset="0"/>
              </a:rPr>
              <a:t> 2006</a:t>
            </a:r>
            <a:r>
              <a:rPr lang="en-US" sz="1400" dirty="0">
                <a:latin typeface="Baskerville" charset="0"/>
                <a:ea typeface="Baskerville" charset="0"/>
                <a:cs typeface="Baskerville" charset="0"/>
              </a:rPr>
              <a:t>)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  <a:p>
            <a:pPr lvl="1"/>
            <a:r>
              <a:rPr lang="en-US" dirty="0">
                <a:latin typeface="Baskerville" charset="0"/>
                <a:ea typeface="Baskerville" charset="0"/>
                <a:cs typeface="Baskerville" charset="0"/>
              </a:rPr>
              <a:t>“low homogeneity” in phonological 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inventory</a:t>
            </a:r>
          </a:p>
          <a:p>
            <a:pPr lvl="1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relatively </a:t>
            </a:r>
            <a:r>
              <a:rPr lang="en-US" dirty="0">
                <a:latin typeface="Baskerville" charset="0"/>
                <a:ea typeface="Baskerville" charset="0"/>
                <a:cs typeface="Baskerville" charset="0"/>
              </a:rPr>
              <a:t>recently 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settled</a:t>
            </a:r>
          </a:p>
          <a:p>
            <a:pPr lvl="1"/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Pacific Northwest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  <a:p>
            <a:pPr lvl="1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“Massively </a:t>
            </a:r>
            <a:r>
              <a:rPr lang="en-US" dirty="0">
                <a:latin typeface="Baskerville" charset="0"/>
                <a:ea typeface="Baskerville" charset="0"/>
                <a:cs typeface="Baskerville" charset="0"/>
              </a:rPr>
              <a:t>understudied” compared to other regions </a:t>
            </a:r>
            <a:r>
              <a:rPr lang="en-US" sz="1200" dirty="0" smtClean="0">
                <a:latin typeface="Baskerville" charset="0"/>
                <a:ea typeface="Baskerville" charset="0"/>
                <a:cs typeface="Baskerville" charset="0"/>
              </a:rPr>
              <a:t>(McLarty </a:t>
            </a:r>
            <a:r>
              <a:rPr lang="en-US" sz="1200" i="1" dirty="0" smtClean="0">
                <a:latin typeface="Baskerville" charset="0"/>
                <a:ea typeface="Baskerville" charset="0"/>
                <a:cs typeface="Baskerville" charset="0"/>
              </a:rPr>
              <a:t>et</a:t>
            </a:r>
            <a:r>
              <a:rPr lang="en-US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sz="1200" i="1" dirty="0" smtClean="0">
                <a:latin typeface="Baskerville" charset="0"/>
                <a:ea typeface="Baskerville" charset="0"/>
                <a:cs typeface="Baskerville" charset="0"/>
              </a:rPr>
              <a:t>al</a:t>
            </a:r>
            <a:r>
              <a:rPr lang="en-US" sz="1200" dirty="0" smtClean="0">
                <a:latin typeface="Baskerville" charset="0"/>
                <a:ea typeface="Baskerville" charset="0"/>
                <a:cs typeface="Baskerville" charset="0"/>
              </a:rPr>
              <a:t> 2014)</a:t>
            </a: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lvl="1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“[It] forms a relatively coherent dialect area and is centered on the Portland district.” </a:t>
            </a:r>
            <a:r>
              <a:rPr lang="en-US" sz="1200" dirty="0" smtClean="0">
                <a:latin typeface="Baskerville" charset="0"/>
                <a:ea typeface="Baskerville" charset="0"/>
                <a:cs typeface="Baskerville" charset="0"/>
              </a:rPr>
              <a:t>(</a:t>
            </a:r>
            <a:r>
              <a:rPr lang="en-US" sz="1200" dirty="0" err="1" smtClean="0">
                <a:latin typeface="Baskerville" charset="0"/>
                <a:ea typeface="Baskerville" charset="0"/>
                <a:cs typeface="Baskerville" charset="0"/>
              </a:rPr>
              <a:t>Wolfrum</a:t>
            </a:r>
            <a:r>
              <a:rPr lang="en-US" sz="1200" dirty="0" smtClean="0">
                <a:latin typeface="Baskerville" charset="0"/>
                <a:ea typeface="Baskerville" charset="0"/>
                <a:cs typeface="Baskerville" charset="0"/>
              </a:rPr>
              <a:t> &amp; Schilling-Estes 2008:123)</a:t>
            </a:r>
          </a:p>
          <a:p>
            <a:pPr lvl="1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Younger generation is developing a unified variety. </a:t>
            </a:r>
            <a:r>
              <a:rPr lang="en-US" sz="1200" dirty="0">
                <a:latin typeface="Baskerville" charset="0"/>
                <a:ea typeface="Baskerville" charset="0"/>
                <a:cs typeface="Baskerville" charset="0"/>
              </a:rPr>
              <a:t>(Conn 2006)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  <a:p>
            <a:pPr lvl="1"/>
            <a:endParaRPr lang="en-US" sz="1200" dirty="0" smtClean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English in the West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5995958" y="636757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Washington    </a:t>
            </a:r>
            <a:fld id="{088B69FB-7EEF-7C4D-B8CA-D6D77A7E8EB4}" type="slidenum">
              <a:rPr lang="en-US" sz="160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5</a:t>
            </a:fld>
            <a:r>
              <a:rPr lang="en-US" sz="1600" dirty="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     </a:t>
            </a:r>
            <a:endParaRPr lang="en-US" sz="1600" dirty="0">
              <a:solidFill>
                <a:schemeClr val="bg1"/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0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6908"/>
            <a:ext cx="4309110" cy="463098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Washington</a:t>
            </a:r>
          </a:p>
          <a:p>
            <a:pPr lvl="1"/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Monophothonged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 /e/ as in “bake</a:t>
            </a:r>
            <a:r>
              <a:rPr lang="en-US" dirty="0">
                <a:latin typeface="Baskerville" charset="0"/>
                <a:ea typeface="Baskerville" charset="0"/>
                <a:cs typeface="Baskerville" charset="0"/>
              </a:rPr>
              <a:t>” </a:t>
            </a:r>
            <a:r>
              <a:rPr lang="en-US" sz="1300" dirty="0">
                <a:latin typeface="Baskerville" charset="0"/>
                <a:ea typeface="Baskerville" charset="0"/>
                <a:cs typeface="Baskerville" charset="0"/>
              </a:rPr>
              <a:t>(</a:t>
            </a:r>
            <a:r>
              <a:rPr lang="en-US" sz="1300" dirty="0" err="1">
                <a:latin typeface="Baskerville" charset="0"/>
                <a:ea typeface="Baskerville" charset="0"/>
                <a:cs typeface="Baskerville" charset="0"/>
              </a:rPr>
              <a:t>Wassink</a:t>
            </a:r>
            <a:r>
              <a:rPr lang="en-US" sz="1300" dirty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en-US" sz="1300" i="1" dirty="0">
                <a:latin typeface="Baskerville" charset="0"/>
                <a:ea typeface="Baskerville" charset="0"/>
                <a:cs typeface="Baskerville" charset="0"/>
              </a:rPr>
              <a:t>et. al.</a:t>
            </a:r>
            <a:r>
              <a:rPr lang="en-US" sz="13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sz="1300" dirty="0" smtClean="0">
                <a:latin typeface="Baskerville" charset="0"/>
                <a:ea typeface="Baskerville" charset="0"/>
                <a:cs typeface="Baskerville" charset="0"/>
              </a:rPr>
              <a:t>2009)</a:t>
            </a:r>
          </a:p>
          <a:p>
            <a:pPr lvl="1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Cot-caught </a:t>
            </a:r>
            <a:r>
              <a:rPr lang="en-US" dirty="0">
                <a:latin typeface="Baskerville" charset="0"/>
                <a:ea typeface="Baskerville" charset="0"/>
                <a:cs typeface="Baskerville" charset="0"/>
              </a:rPr>
              <a:t>merger </a:t>
            </a:r>
            <a:r>
              <a:rPr lang="en-US" sz="1300" dirty="0">
                <a:latin typeface="Baskerville" charset="0"/>
                <a:ea typeface="Baskerville" charset="0"/>
                <a:cs typeface="Baskerville" charset="0"/>
              </a:rPr>
              <a:t>(</a:t>
            </a:r>
            <a:r>
              <a:rPr lang="en-US" sz="1300" dirty="0" err="1">
                <a:latin typeface="Baskerville" charset="0"/>
                <a:ea typeface="Baskerville" charset="0"/>
                <a:cs typeface="Baskerville" charset="0"/>
              </a:rPr>
              <a:t>Wassink</a:t>
            </a:r>
            <a:r>
              <a:rPr lang="en-US" sz="1300" dirty="0">
                <a:latin typeface="Baskerville" charset="0"/>
                <a:ea typeface="Baskerville" charset="0"/>
                <a:cs typeface="Baskerville" charset="0"/>
              </a:rPr>
              <a:t> 2015</a:t>
            </a:r>
            <a:r>
              <a:rPr lang="en-US" sz="1300" dirty="0" smtClean="0">
                <a:latin typeface="Baskerville" charset="0"/>
                <a:ea typeface="Baskerville" charset="0"/>
                <a:cs typeface="Baskerville" charset="0"/>
              </a:rPr>
              <a:t>)</a:t>
            </a:r>
          </a:p>
          <a:p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Oregon</a:t>
            </a:r>
          </a:p>
          <a:p>
            <a:pPr lvl="1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“Anne” sounds like “Ian”</a:t>
            </a:r>
            <a:r>
              <a:rPr lang="en-US" sz="1300" dirty="0" smtClean="0">
                <a:latin typeface="Baskerville" charset="0"/>
                <a:ea typeface="Baskerville" charset="0"/>
                <a:cs typeface="Baskerville" charset="0"/>
              </a:rPr>
              <a:t> (Conn 2006)</a:t>
            </a: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lvl="1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past </a:t>
            </a:r>
            <a:r>
              <a:rPr lang="en-US" dirty="0">
                <a:latin typeface="Baskerville" charset="0"/>
                <a:ea typeface="Baskerville" charset="0"/>
                <a:cs typeface="Baskerville" charset="0"/>
              </a:rPr>
              <a:t>habitual “used to go” not used as much as “would go” or “went” </a:t>
            </a:r>
            <a:r>
              <a:rPr lang="en-US" sz="1300" dirty="0">
                <a:latin typeface="Baskerville" charset="0"/>
                <a:ea typeface="Baskerville" charset="0"/>
                <a:cs typeface="Baskerville" charset="0"/>
              </a:rPr>
              <a:t>(McLarty </a:t>
            </a:r>
            <a:r>
              <a:rPr lang="en-US" sz="1300" i="1" dirty="0">
                <a:latin typeface="Baskerville" charset="0"/>
                <a:ea typeface="Baskerville" charset="0"/>
                <a:cs typeface="Baskerville" charset="0"/>
              </a:rPr>
              <a:t>et</a:t>
            </a:r>
            <a:r>
              <a:rPr lang="en-US" sz="13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sz="1300" i="1" dirty="0">
                <a:latin typeface="Baskerville" charset="0"/>
                <a:ea typeface="Baskerville" charset="0"/>
                <a:cs typeface="Baskerville" charset="0"/>
              </a:rPr>
              <a:t>al</a:t>
            </a:r>
            <a:r>
              <a:rPr lang="en-US" sz="1300" dirty="0">
                <a:latin typeface="Baskerville" charset="0"/>
                <a:ea typeface="Baskerville" charset="0"/>
                <a:cs typeface="Baskerville" charset="0"/>
              </a:rPr>
              <a:t> 2014)</a:t>
            </a:r>
          </a:p>
          <a:p>
            <a:pPr lvl="1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Fronted /u/ and /o/ like Northern California </a:t>
            </a:r>
            <a:r>
              <a:rPr lang="en-US" sz="1300" dirty="0" smtClean="0">
                <a:latin typeface="Baskerville" charset="0"/>
                <a:ea typeface="Baskerville" charset="0"/>
                <a:cs typeface="Baskerville" charset="0"/>
              </a:rPr>
              <a:t>(Ward 2003, McLarty &amp; Kendall 2014)</a:t>
            </a:r>
          </a:p>
          <a:p>
            <a:pPr lvl="1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Basically a mix of Washington and California </a:t>
            </a:r>
            <a:r>
              <a:rPr lang="en-US" sz="1300" dirty="0" smtClean="0">
                <a:latin typeface="Baskerville" charset="0"/>
                <a:ea typeface="Baskerville" charset="0"/>
                <a:cs typeface="Baskerville" charset="0"/>
              </a:rPr>
              <a:t>(Becker </a:t>
            </a:r>
            <a:r>
              <a:rPr lang="en-US" sz="1300" i="1" dirty="0" smtClean="0">
                <a:latin typeface="Baskerville" charset="0"/>
                <a:ea typeface="Baskerville" charset="0"/>
                <a:cs typeface="Baskerville" charset="0"/>
              </a:rPr>
              <a:t>at. al</a:t>
            </a:r>
            <a:r>
              <a:rPr lang="en-US" sz="1300" dirty="0" smtClean="0">
                <a:latin typeface="Baskerville" charset="0"/>
                <a:ea typeface="Baskerville" charset="0"/>
                <a:cs typeface="Baskerville" charset="0"/>
              </a:rPr>
              <a:t> 2013)</a:t>
            </a: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lvl="1"/>
            <a:endParaRPr lang="en-US" dirty="0">
              <a:latin typeface="Baskerville" charset="0"/>
              <a:ea typeface="Baskerville" charset="0"/>
              <a:cs typeface="Baskerville" charset="0"/>
            </a:endParaRPr>
          </a:p>
          <a:p>
            <a:pPr lvl="1"/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endParaRPr lang="en-US" dirty="0">
              <a:latin typeface="Baskerville" charset="0"/>
              <a:ea typeface="Baskerville" charset="0"/>
              <a:cs typeface="Baskerville" charset="0"/>
            </a:endParaRPr>
          </a:p>
          <a:p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English in Washington &amp; Oregon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898" y="1753761"/>
            <a:ext cx="3771900" cy="3771900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4380229" y="1369940"/>
            <a:ext cx="4306569" cy="76764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>
            <a:off x="5995958" y="636757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Washington    </a:t>
            </a:r>
            <a:fld id="{5734F7C1-9FEA-694B-855D-9F8C3DC75D4D}" type="slidenum">
              <a:rPr lang="en-US" sz="160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6</a:t>
            </a:fld>
            <a:r>
              <a:rPr lang="en-US" sz="1600" dirty="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     </a:t>
            </a:r>
            <a:endParaRPr lang="en-US" sz="1600" dirty="0">
              <a:solidFill>
                <a:schemeClr val="bg1"/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“Bacon and Eggs” Merger</a:t>
            </a:r>
          </a:p>
          <a:p>
            <a:pPr lvl="1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Merger of /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eɡ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/ and /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ɛɡ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/</a:t>
            </a:r>
          </a:p>
          <a:p>
            <a:pPr lvl="2"/>
            <a:r>
              <a:rPr lang="en-US" dirty="0">
                <a:latin typeface="Baskerville" charset="0"/>
                <a:ea typeface="Baskerville" charset="0"/>
                <a:cs typeface="Baskerville" charset="0"/>
              </a:rPr>
              <a:t>Even open syllables (</a:t>
            </a:r>
            <a:r>
              <a:rPr lang="en-US" i="1" dirty="0">
                <a:latin typeface="Baskerville" charset="0"/>
                <a:ea typeface="Baskerville" charset="0"/>
                <a:cs typeface="Baskerville" charset="0"/>
              </a:rPr>
              <a:t>leggings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)</a:t>
            </a:r>
          </a:p>
          <a:p>
            <a:pPr lvl="2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Not before /k/, but especially /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ŋ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/ </a:t>
            </a:r>
            <a:r>
              <a:rPr lang="en-US" sz="1100" dirty="0" smtClean="0">
                <a:latin typeface="Baskerville" charset="0"/>
                <a:ea typeface="Baskerville" charset="0"/>
                <a:cs typeface="Baskerville" charset="0"/>
              </a:rPr>
              <a:t>(</a:t>
            </a:r>
            <a:r>
              <a:rPr lang="en-US" sz="1100" dirty="0" err="1" smtClean="0">
                <a:latin typeface="Baskerville" charset="0"/>
                <a:ea typeface="Baskerville" charset="0"/>
                <a:cs typeface="Baskerville" charset="0"/>
              </a:rPr>
              <a:t>Wassink</a:t>
            </a:r>
            <a:r>
              <a:rPr lang="en-US" sz="11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sz="1100" dirty="0">
                <a:latin typeface="Baskerville" charset="0"/>
                <a:ea typeface="Baskerville" charset="0"/>
                <a:cs typeface="Baskerville" charset="0"/>
              </a:rPr>
              <a:t>&amp; </a:t>
            </a:r>
            <a:r>
              <a:rPr lang="en-US" sz="1100" dirty="0" err="1">
                <a:latin typeface="Baskerville" charset="0"/>
                <a:ea typeface="Baskerville" charset="0"/>
                <a:cs typeface="Baskerville" charset="0"/>
              </a:rPr>
              <a:t>Riebold</a:t>
            </a:r>
            <a:r>
              <a:rPr lang="en-US" sz="1100" dirty="0">
                <a:latin typeface="Baskerville" charset="0"/>
                <a:ea typeface="Baskerville" charset="0"/>
                <a:cs typeface="Baskerville" charset="0"/>
              </a:rPr>
              <a:t> 2013</a:t>
            </a:r>
            <a:r>
              <a:rPr lang="en-US" sz="1100" dirty="0" smtClean="0">
                <a:latin typeface="Baskerville" charset="0"/>
                <a:ea typeface="Baskerville" charset="0"/>
                <a:cs typeface="Baskerville" charset="0"/>
              </a:rPr>
              <a:t>)</a:t>
            </a:r>
          </a:p>
          <a:p>
            <a:pPr lvl="1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Not a big deal </a:t>
            </a:r>
            <a:r>
              <a:rPr lang="de-DE" sz="1200" dirty="0">
                <a:latin typeface="Baskerville" charset="0"/>
                <a:ea typeface="Baskerville" charset="0"/>
                <a:cs typeface="Baskerville" charset="0"/>
              </a:rPr>
              <a:t>(</a:t>
            </a:r>
            <a:r>
              <a:rPr lang="de-DE" sz="1200" dirty="0" err="1">
                <a:latin typeface="Baskerville" charset="0"/>
                <a:ea typeface="Baskerville" charset="0"/>
                <a:cs typeface="Baskerville" charset="0"/>
              </a:rPr>
              <a:t>Wassink</a:t>
            </a:r>
            <a:r>
              <a:rPr lang="de-DE" sz="1200" dirty="0">
                <a:latin typeface="Baskerville" charset="0"/>
                <a:ea typeface="Baskerville" charset="0"/>
                <a:cs typeface="Baskerville" charset="0"/>
              </a:rPr>
              <a:t> 2014)</a:t>
            </a:r>
            <a:endParaRPr lang="en-US" sz="1200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lvl="2"/>
            <a:r>
              <a:rPr lang="nl-NL" dirty="0" err="1">
                <a:latin typeface="Baskerville" charset="0"/>
                <a:ea typeface="Baskerville" charset="0"/>
                <a:cs typeface="Baskerville" charset="0"/>
              </a:rPr>
              <a:t>Exhaustive</a:t>
            </a:r>
            <a:r>
              <a:rPr lang="nl-NL" dirty="0">
                <a:latin typeface="Baskerville" charset="0"/>
                <a:ea typeface="Baskerville" charset="0"/>
                <a:cs typeface="Baskerville" charset="0"/>
              </a:rPr>
              <a:t> list of /</a:t>
            </a:r>
            <a:r>
              <a:rPr lang="nl-NL" dirty="0" smtClean="0">
                <a:latin typeface="Baskerville" charset="0"/>
                <a:ea typeface="Baskerville" charset="0"/>
                <a:cs typeface="Baskerville" charset="0"/>
              </a:rPr>
              <a:t>e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ɡ</a:t>
            </a:r>
            <a:r>
              <a:rPr lang="nl-NL" dirty="0" smtClean="0">
                <a:latin typeface="Baskerville" charset="0"/>
                <a:ea typeface="Baskerville" charset="0"/>
                <a:cs typeface="Baskerville" charset="0"/>
              </a:rPr>
              <a:t>/ </a:t>
            </a:r>
            <a:r>
              <a:rPr lang="nl-NL" dirty="0" err="1" smtClean="0">
                <a:latin typeface="Baskerville" charset="0"/>
                <a:ea typeface="Baskerville" charset="0"/>
                <a:cs typeface="Baskerville" charset="0"/>
              </a:rPr>
              <a:t>words</a:t>
            </a:r>
            <a:r>
              <a:rPr lang="nl-NL" dirty="0" smtClean="0">
                <a:latin typeface="Baskerville" charset="0"/>
                <a:ea typeface="Baskerville" charset="0"/>
                <a:cs typeface="Baskerville" charset="0"/>
              </a:rPr>
              <a:t>: </a:t>
            </a:r>
            <a:r>
              <a:rPr lang="nl-NL" i="1" dirty="0" err="1" smtClean="0">
                <a:latin typeface="Baskerville" charset="0"/>
                <a:ea typeface="Baskerville" charset="0"/>
                <a:cs typeface="Baskerville" charset="0"/>
              </a:rPr>
              <a:t>bagel</a:t>
            </a:r>
            <a:r>
              <a:rPr lang="nl-NL" dirty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nl-NL" i="1" dirty="0">
                <a:latin typeface="Baskerville" charset="0"/>
                <a:ea typeface="Baskerville" charset="0"/>
                <a:cs typeface="Baskerville" charset="0"/>
              </a:rPr>
              <a:t>vague</a:t>
            </a:r>
            <a:r>
              <a:rPr lang="nl-NL" dirty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nl-NL" i="1" dirty="0" err="1">
                <a:latin typeface="Baskerville" charset="0"/>
                <a:ea typeface="Baskerville" charset="0"/>
                <a:cs typeface="Baskerville" charset="0"/>
              </a:rPr>
              <a:t>plague</a:t>
            </a:r>
            <a:r>
              <a:rPr lang="nl-NL" dirty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nl-NL" i="1" dirty="0" err="1" smtClean="0">
                <a:latin typeface="Baskerville" charset="0"/>
                <a:ea typeface="Baskerville" charset="0"/>
                <a:cs typeface="Baskerville" charset="0"/>
              </a:rPr>
              <a:t>pagan</a:t>
            </a:r>
            <a:r>
              <a:rPr lang="nl-NL" i="1" dirty="0" smtClean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nl-NL" i="1" dirty="0" err="1" smtClean="0">
                <a:latin typeface="Baskerville" charset="0"/>
                <a:ea typeface="Baskerville" charset="0"/>
                <a:cs typeface="Baskerville" charset="0"/>
              </a:rPr>
              <a:t>the</a:t>
            </a:r>
            <a:r>
              <a:rPr lang="nl-NL" i="1" dirty="0" smtClean="0">
                <a:latin typeface="Baskerville" charset="0"/>
                <a:ea typeface="Baskerville" charset="0"/>
                <a:cs typeface="Baskerville" charset="0"/>
              </a:rPr>
              <a:t> Hague</a:t>
            </a:r>
            <a:endParaRPr lang="nl-NL" i="1" dirty="0">
              <a:latin typeface="Baskerville" charset="0"/>
              <a:ea typeface="Baskerville" charset="0"/>
              <a:cs typeface="Baskerville" charset="0"/>
            </a:endParaRPr>
          </a:p>
          <a:p>
            <a:pPr lvl="2"/>
            <a:r>
              <a:rPr lang="en-US" dirty="0">
                <a:latin typeface="Baskerville" charset="0"/>
                <a:ea typeface="Baskerville" charset="0"/>
                <a:cs typeface="Baskerville" charset="0"/>
              </a:rPr>
              <a:t>no homophones are 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created, no distinction lost</a:t>
            </a:r>
          </a:p>
          <a:p>
            <a:pPr lvl="1"/>
            <a:r>
              <a:rPr lang="en-US" smtClean="0">
                <a:latin typeface="Baskerville" charset="0"/>
                <a:ea typeface="Baskerville" charset="0"/>
                <a:cs typeface="Baskerville" charset="0"/>
              </a:rPr>
              <a:t>More </a:t>
            </a:r>
            <a:r>
              <a:rPr lang="en-US" dirty="0">
                <a:latin typeface="Baskerville" charset="0"/>
                <a:ea typeface="Baskerville" charset="0"/>
                <a:cs typeface="Baskerville" charset="0"/>
              </a:rPr>
              <a:t>common in casual styles </a:t>
            </a:r>
            <a:r>
              <a:rPr lang="en-US" sz="1200" dirty="0">
                <a:latin typeface="Baskerville" charset="0"/>
                <a:ea typeface="Baskerville" charset="0"/>
                <a:cs typeface="Baskerville" charset="0"/>
              </a:rPr>
              <a:t>(</a:t>
            </a:r>
            <a:r>
              <a:rPr lang="en-US" sz="1200" dirty="0" err="1">
                <a:latin typeface="Baskerville" charset="0"/>
                <a:ea typeface="Baskerville" charset="0"/>
                <a:cs typeface="Baskerville" charset="0"/>
              </a:rPr>
              <a:t>Wassink</a:t>
            </a:r>
            <a:r>
              <a:rPr lang="en-US" sz="1200" dirty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en-US" sz="1200" i="1" dirty="0">
                <a:latin typeface="Baskerville" charset="0"/>
                <a:ea typeface="Baskerville" charset="0"/>
                <a:cs typeface="Baskerville" charset="0"/>
              </a:rPr>
              <a:t>et. al.</a:t>
            </a:r>
            <a:r>
              <a:rPr lang="en-US" sz="1200" dirty="0">
                <a:latin typeface="Baskerville" charset="0"/>
                <a:ea typeface="Baskerville" charset="0"/>
                <a:cs typeface="Baskerville" charset="0"/>
              </a:rPr>
              <a:t> 2009</a:t>
            </a:r>
            <a:r>
              <a:rPr lang="en-US" sz="1200" dirty="0" smtClean="0">
                <a:latin typeface="Baskerville" charset="0"/>
                <a:ea typeface="Baskerville" charset="0"/>
                <a:cs typeface="Baskerville" charset="0"/>
              </a:rPr>
              <a:t>)</a:t>
            </a: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lvl="1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Nearly merged in perception as well </a:t>
            </a:r>
            <a:r>
              <a:rPr lang="nl-NL" sz="1200" dirty="0">
                <a:latin typeface="Baskerville" charset="0"/>
                <a:ea typeface="Baskerville" charset="0"/>
                <a:cs typeface="Baskerville" charset="0"/>
              </a:rPr>
              <a:t>(Freeman 2015</a:t>
            </a:r>
            <a:r>
              <a:rPr lang="nl-NL" sz="1200" dirty="0" smtClean="0">
                <a:latin typeface="Baskerville" charset="0"/>
                <a:ea typeface="Baskerville" charset="0"/>
                <a:cs typeface="Baskerville" charset="0"/>
              </a:rPr>
              <a:t>)</a:t>
            </a:r>
          </a:p>
          <a:p>
            <a:pPr lvl="1"/>
            <a:r>
              <a:rPr lang="nl-NL" dirty="0" err="1" smtClean="0">
                <a:latin typeface="Baskerville" charset="0"/>
                <a:ea typeface="Baskerville" charset="0"/>
                <a:cs typeface="Baskerville" charset="0"/>
              </a:rPr>
              <a:t>Not</a:t>
            </a:r>
            <a:r>
              <a:rPr lang="nl-NL" dirty="0" smtClean="0">
                <a:latin typeface="Baskerville" charset="0"/>
                <a:ea typeface="Baskerville" charset="0"/>
                <a:cs typeface="Baskerville" charset="0"/>
              </a:rPr>
              <a:t> in Nevada English </a:t>
            </a:r>
            <a:r>
              <a:rPr lang="nl-NL" sz="1200" dirty="0" smtClean="0">
                <a:latin typeface="Baskerville" charset="0"/>
                <a:ea typeface="Baskerville" charset="0"/>
                <a:cs typeface="Baskerville" charset="0"/>
              </a:rPr>
              <a:t>(</a:t>
            </a:r>
            <a:r>
              <a:rPr lang="nl-NL" sz="1200" dirty="0" err="1" smtClean="0">
                <a:latin typeface="Baskerville" charset="0"/>
                <a:ea typeface="Baskerville" charset="0"/>
                <a:cs typeface="Baskerville" charset="0"/>
              </a:rPr>
              <a:t>Gunter</a:t>
            </a:r>
            <a:r>
              <a:rPr lang="nl-NL" sz="12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nl-NL" sz="1200" i="1" dirty="0" smtClean="0">
                <a:latin typeface="Baskerville" charset="0"/>
                <a:ea typeface="Baskerville" charset="0"/>
                <a:cs typeface="Baskerville" charset="0"/>
              </a:rPr>
              <a:t>et. al. </a:t>
            </a:r>
            <a:r>
              <a:rPr lang="nl-NL" sz="1200" dirty="0" smtClean="0">
                <a:latin typeface="Baskerville" charset="0"/>
                <a:ea typeface="Baskerville" charset="0"/>
                <a:cs typeface="Baskerville" charset="0"/>
              </a:rPr>
              <a:t>2016)</a:t>
            </a:r>
            <a:endParaRPr lang="en-US" sz="1200" dirty="0">
              <a:latin typeface="Baskerville" charset="0"/>
              <a:ea typeface="Baskerville" charset="0"/>
              <a:cs typeface="Baskerville" charset="0"/>
            </a:endParaRPr>
          </a:p>
          <a:p>
            <a:pPr marL="342900" lvl="1" indent="-342900">
              <a:buFont typeface="Arial"/>
              <a:buChar char="•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Raising of /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æɡ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/ (</a:t>
            </a:r>
            <a:r>
              <a:rPr lang="en-US" i="1" dirty="0" smtClean="0">
                <a:latin typeface="Baskerville" charset="0"/>
                <a:ea typeface="Baskerville" charset="0"/>
                <a:cs typeface="Baskerville" charset="0"/>
              </a:rPr>
              <a:t>bag</a:t>
            </a:r>
            <a:r>
              <a:rPr lang="en-US" dirty="0">
                <a:latin typeface="Baskerville" charset="0"/>
                <a:ea typeface="Baskerville" charset="0"/>
                <a:cs typeface="Baskerville" charset="0"/>
              </a:rPr>
              <a:t>)</a:t>
            </a: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marL="742950" lvl="2" indent="-342900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Common in Wisconsin, Minnesota, W. Canada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  <a:p>
            <a:pPr marL="742950" lvl="2" indent="-342900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However, some in WA merge /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æg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/ as well </a:t>
            </a:r>
            <a:r>
              <a:rPr lang="en-US" sz="1100" dirty="0">
                <a:latin typeface="Baskerville" charset="0"/>
                <a:ea typeface="Baskerville" charset="0"/>
                <a:cs typeface="Baskerville" charset="0"/>
              </a:rPr>
              <a:t>(</a:t>
            </a:r>
            <a:r>
              <a:rPr lang="en-US" sz="1100" dirty="0" err="1">
                <a:latin typeface="Baskerville" charset="0"/>
                <a:ea typeface="Baskerville" charset="0"/>
                <a:cs typeface="Baskerville" charset="0"/>
              </a:rPr>
              <a:t>Wassink</a:t>
            </a:r>
            <a:r>
              <a:rPr lang="en-US" sz="1100" dirty="0">
                <a:latin typeface="Baskerville" charset="0"/>
                <a:ea typeface="Baskerville" charset="0"/>
                <a:cs typeface="Baskerville" charset="0"/>
              </a:rPr>
              <a:t> &amp; </a:t>
            </a:r>
            <a:r>
              <a:rPr lang="en-US" sz="1100" dirty="0" err="1">
                <a:latin typeface="Baskerville" charset="0"/>
                <a:ea typeface="Baskerville" charset="0"/>
                <a:cs typeface="Baskerville" charset="0"/>
              </a:rPr>
              <a:t>Riebold</a:t>
            </a:r>
            <a:r>
              <a:rPr lang="en-US" sz="1100" dirty="0">
                <a:latin typeface="Baskerville" charset="0"/>
                <a:ea typeface="Baskerville" charset="0"/>
                <a:cs typeface="Baskerville" charset="0"/>
              </a:rPr>
              <a:t> 2013</a:t>
            </a:r>
            <a:r>
              <a:rPr lang="en-US" sz="1100" dirty="0" smtClean="0">
                <a:latin typeface="Baskerville" charset="0"/>
                <a:ea typeface="Baskerville" charset="0"/>
                <a:cs typeface="Baskerville" charset="0"/>
              </a:rPr>
              <a:t>)</a:t>
            </a: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lvl="1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But duration may help distinguish still </a:t>
            </a:r>
            <a:r>
              <a:rPr lang="nl-NL" sz="1300" dirty="0">
                <a:latin typeface="Baskerville" charset="0"/>
                <a:ea typeface="Baskerville" charset="0"/>
                <a:cs typeface="Baskerville" charset="0"/>
              </a:rPr>
              <a:t>(Freeman 2014)</a:t>
            </a:r>
          </a:p>
          <a:p>
            <a:pPr lvl="2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/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ɛɡ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/ is longer than /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eɡ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/and /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æg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/</a:t>
            </a:r>
            <a:endParaRPr lang="nl-NL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" charset="0"/>
                <a:ea typeface="Baskerville" charset="0"/>
                <a:cs typeface="Baskerville" charset="0"/>
              </a:rPr>
              <a:t>English in Washington &amp; Oregon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5995958" y="636757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Washington    </a:t>
            </a:r>
            <a:fld id="{F923F8F1-15AB-6B41-9932-CDF4D02D91D5}" type="slidenum">
              <a:rPr lang="en-US" sz="160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7</a:t>
            </a:fld>
            <a:r>
              <a:rPr lang="en-US" sz="1600" dirty="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     </a:t>
            </a:r>
            <a:endParaRPr lang="en-US" sz="1600" dirty="0">
              <a:solidFill>
                <a:schemeClr val="bg1"/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7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>
                <a:latin typeface="Baskerville" charset="0"/>
                <a:ea typeface="Baskerville" charset="0"/>
                <a:cs typeface="Baskerville" charset="0"/>
              </a:rPr>
              <a:pPr/>
              <a:t>8</a:t>
            </a:fld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Longview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 txBox="1">
            <a:spLocks/>
          </p:cNvSpPr>
          <p:nvPr/>
        </p:nvSpPr>
        <p:spPr>
          <a:xfrm>
            <a:off x="5995958" y="636757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Longview    </a:t>
            </a:r>
            <a:fld id="{CEDE2282-8738-5743-90C3-8B510274A274}" type="slidenum">
              <a:rPr lang="en-US" sz="160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9</a:t>
            </a:fld>
            <a:r>
              <a:rPr lang="en-US" sz="1600" dirty="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     </a:t>
            </a:r>
            <a:endParaRPr lang="en-US" sz="1600" dirty="0">
              <a:solidFill>
                <a:schemeClr val="bg1"/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G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</Template>
  <TotalTime>5428</TotalTime>
  <Words>1172</Words>
  <Application>Microsoft Macintosh PowerPoint</Application>
  <PresentationFormat>On-screen Show (4:3)</PresentationFormat>
  <Paragraphs>112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Baskerville</vt:lpstr>
      <vt:lpstr>Calibri</vt:lpstr>
      <vt:lpstr>Garamond</vt:lpstr>
      <vt:lpstr>Mistral</vt:lpstr>
      <vt:lpstr>Optima</vt:lpstr>
      <vt:lpstr>Arial</vt:lpstr>
      <vt:lpstr>UGA</vt:lpstr>
      <vt:lpstr>PowerPoint Presentation</vt:lpstr>
      <vt:lpstr>PowerPoint Presentation</vt:lpstr>
      <vt:lpstr>PowerPoint Presentation</vt:lpstr>
      <vt:lpstr>PowerPoint Presentation</vt:lpstr>
      <vt:lpstr>English in the West</vt:lpstr>
      <vt:lpstr>English in Washington &amp; Oregon</vt:lpstr>
      <vt:lpstr>English in Washington &amp; Oregon</vt:lpstr>
      <vt:lpstr>PowerPoint Presentation</vt:lpstr>
      <vt:lpstr>PowerPoint Presentation</vt:lpstr>
      <vt:lpstr>Founder Effect</vt:lpstr>
      <vt:lpstr>PowerPoint Presentation</vt:lpstr>
      <vt:lpstr>Early 20th Century Midwest English  (Allen 1976)</vt:lpstr>
      <vt:lpstr>Hypothesis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Abraham Stanley</dc:creator>
  <cp:lastModifiedBy>Joseph Abraham Stanley</cp:lastModifiedBy>
  <cp:revision>83</cp:revision>
  <dcterms:created xsi:type="dcterms:W3CDTF">2016-02-11T01:39:42Z</dcterms:created>
  <dcterms:modified xsi:type="dcterms:W3CDTF">2016-02-17T20:23:37Z</dcterms:modified>
</cp:coreProperties>
</file>