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mov" ContentType="video/quicktime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9" r:id="rId4"/>
    <p:sldId id="257" r:id="rId5"/>
    <p:sldId id="272" r:id="rId6"/>
    <p:sldId id="263" r:id="rId7"/>
    <p:sldId id="282" r:id="rId8"/>
    <p:sldId id="262" r:id="rId9"/>
    <p:sldId id="273" r:id="rId10"/>
    <p:sldId id="279" r:id="rId11"/>
    <p:sldId id="265" r:id="rId12"/>
    <p:sldId id="276" r:id="rId13"/>
    <p:sldId id="287" r:id="rId14"/>
    <p:sldId id="274" r:id="rId15"/>
    <p:sldId id="266" r:id="rId16"/>
    <p:sldId id="277" r:id="rId17"/>
    <p:sldId id="288" r:id="rId18"/>
    <p:sldId id="268" r:id="rId19"/>
    <p:sldId id="270" r:id="rId20"/>
    <p:sldId id="295" r:id="rId21"/>
    <p:sldId id="290" r:id="rId22"/>
    <p:sldId id="258" r:id="rId23"/>
    <p:sldId id="289" r:id="rId24"/>
    <p:sldId id="291" r:id="rId25"/>
    <p:sldId id="293" r:id="rId26"/>
    <p:sldId id="29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BC0D05"/>
    <a:srgbClr val="831717"/>
    <a:srgbClr val="84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/>
    <p:restoredTop sz="92956" autoAdjust="0"/>
  </p:normalViewPr>
  <p:slideViewPr>
    <p:cSldViewPr snapToGrid="0" snapToObjects="1">
      <p:cViewPr>
        <p:scale>
          <a:sx n="115" d="100"/>
          <a:sy n="115" d="100"/>
        </p:scale>
        <p:origin x="704" y="144"/>
      </p:cViewPr>
      <p:guideLst>
        <p:guide orient="horz" pos="2160"/>
        <p:guide pos="3840"/>
      </p:guideLst>
    </p:cSldViewPr>
  </p:slid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584BB-F3EB-D549-BBCC-E1C5C2272E19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18D5-BEE4-AF43-B048-4D3109A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1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2FA0-8B87-E54A-9A72-E4778A953777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33FC-8204-E243-89A9-101EB8CC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0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Mt. St.</a:t>
            </a:r>
            <a:r>
              <a:rPr lang="en-US" baseline="0"/>
              <a:t> Helens: 36 miles as the crow flies</a:t>
            </a:r>
          </a:p>
          <a:p>
            <a:pPr marL="0" indent="0">
              <a:buNone/>
            </a:pPr>
            <a:r>
              <a:rPr lang="en-US"/>
              <a:t>Sparse before 1923</a:t>
            </a:r>
          </a:p>
          <a:p>
            <a:pPr marL="0" indent="0">
              <a:buNone/>
            </a:pPr>
            <a:r>
              <a:rPr lang="en-US"/>
              <a:t>Population tripled with Longview</a:t>
            </a:r>
          </a:p>
          <a:p>
            <a:pPr marL="0" indent="0">
              <a:buNone/>
            </a:pPr>
            <a:r>
              <a:rPr lang="en-US"/>
              <a:t>Loggers, mill workers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</a:t>
            </a:r>
            <a:r>
              <a:rPr lang="en-US" baseline="0"/>
              <a:t> and Mike. Me and my brothers.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5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Minimal pairs were embedded in some pairs that should</a:t>
            </a:r>
            <a:r>
              <a:rPr lang="en-US" baseline="0"/>
              <a:t> have been cateogorically merged and some that should have been different.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Pillai:</a:t>
            </a:r>
            <a:r>
              <a:rPr lang="en-US" baseline="0"/>
              <a:t> 0 = complete overlap, 1 = complete separation;</a:t>
            </a:r>
          </a:p>
          <a:p>
            <a:r>
              <a:rPr lang="en-US" baseline="0"/>
              <a:t>Bhat: 1 = complete overlap, 0 = complete separation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1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Lots of</a:t>
            </a:r>
            <a:r>
              <a:rPr lang="en-US" baseline="0"/>
              <a:t> doubt, “close”, and unsure reponses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t.tests because data is bimodal (probably because of the bad</a:t>
            </a:r>
            <a:r>
              <a:rPr lang="en-US" baseline="0"/>
              <a:t> measurements)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6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Do the trajectory plot, split by age and gender</a:t>
            </a:r>
          </a:p>
          <a:p>
            <a:endParaRPr lang="en-US" baseline="0"/>
          </a:p>
          <a:p>
            <a:r>
              <a:rPr lang="en-US" baseline="0"/>
              <a:t>This is interesting because it's a conditioned merger that is ongoing and I'm trying to track it.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57600" y="2599132"/>
            <a:ext cx="4876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836037" y="1352949"/>
            <a:ext cx="10519929" cy="622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x-none" dirty="0" smtClean="0"/>
              <a:t>Main Title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36037" y="1962635"/>
            <a:ext cx="10519929" cy="3335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cap="small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x-none" dirty="0" smtClean="0"/>
              <a:t>Subtitle</a:t>
            </a:r>
            <a:endParaRPr lang="en-US" dirty="0"/>
          </a:p>
        </p:txBody>
      </p:sp>
      <p:sp>
        <p:nvSpPr>
          <p:cNvPr id="10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2905861" y="4386246"/>
            <a:ext cx="6380281" cy="18453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1800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x-none" dirty="0" smtClean="0"/>
              <a:t>Conference </a:t>
            </a:r>
          </a:p>
          <a:p>
            <a:pPr lvl="0"/>
            <a:r>
              <a:rPr lang="x-none" dirty="0" smtClean="0"/>
              <a:t>Location</a:t>
            </a:r>
          </a:p>
          <a:p>
            <a:pPr lvl="0"/>
            <a:r>
              <a:rPr lang="x-none" dirty="0" smtClean="0"/>
              <a:t>City</a:t>
            </a:r>
          </a:p>
          <a:p>
            <a:pPr lvl="0"/>
            <a:r>
              <a:rPr lang="x-none" dirty="0" smtClean="0"/>
              <a:t>Date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57600" y="4367957"/>
            <a:ext cx="4876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3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836037" y="2485366"/>
            <a:ext cx="10519929" cy="622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x-none" dirty="0" smtClean="0"/>
              <a:t>Section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57600" y="3350549"/>
            <a:ext cx="4876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4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46908"/>
            <a:ext cx="10972800" cy="477925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0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8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4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" y="1192140"/>
            <a:ext cx="10972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itle 24"/>
          <p:cNvSpPr>
            <a:spLocks noGrp="1"/>
          </p:cNvSpPr>
          <p:nvPr>
            <p:ph type="title" hasCustomPrompt="1"/>
          </p:nvPr>
        </p:nvSpPr>
        <p:spPr>
          <a:xfrm>
            <a:off x="609600" y="286850"/>
            <a:ext cx="10972800" cy="9052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cap="small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773334" y="733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798" y="6356350"/>
            <a:ext cx="65099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3459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04387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 b="0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1" y="1575607"/>
            <a:ext cx="4011084" cy="4550557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0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8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400">
                <a:latin typeface="Avenir Book" charset="0"/>
                <a:ea typeface="Avenir Book" charset="0"/>
                <a:cs typeface="Avenir Book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599" y="1425955"/>
            <a:ext cx="402336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798" y="6356350"/>
            <a:ext cx="65099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3459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" y="1192140"/>
            <a:ext cx="10972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itle 24"/>
          <p:cNvSpPr>
            <a:spLocks noGrp="1"/>
          </p:cNvSpPr>
          <p:nvPr>
            <p:ph type="title" hasCustomPrompt="1"/>
          </p:nvPr>
        </p:nvSpPr>
        <p:spPr>
          <a:xfrm>
            <a:off x="609600" y="286850"/>
            <a:ext cx="10972800" cy="9052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cap="small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73334" y="733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798" y="6356350"/>
            <a:ext cx="65099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3459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798" y="6356350"/>
            <a:ext cx="65099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3459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509889" y="-762000"/>
            <a:ext cx="12192000" cy="251820"/>
          </a:xfrm>
          <a:prstGeom prst="rect">
            <a:avLst/>
          </a:prstGeom>
          <a:solidFill>
            <a:srgbClr val="BC0D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773334" y="733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182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968251"/>
            <a:ext cx="10972800" cy="10273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000">
                <a:latin typeface="Garamond"/>
                <a:cs typeface="Garamond"/>
              </a:defRPr>
            </a:lvl2pPr>
            <a:lvl3pPr>
              <a:defRPr sz="1800">
                <a:latin typeface="Garamond"/>
                <a:cs typeface="Garamond"/>
              </a:defRPr>
            </a:lvl3pPr>
            <a:lvl4pPr>
              <a:defRPr sz="1600">
                <a:latin typeface="Garamond"/>
                <a:cs typeface="Garamond"/>
              </a:defRPr>
            </a:lvl4pPr>
            <a:lvl5pPr>
              <a:defRPr sz="1400">
                <a:latin typeface="Garamond"/>
                <a:cs typeface="Garamond"/>
              </a:defRPr>
            </a:lvl5pPr>
          </a:lstStyle>
          <a:p>
            <a:pPr lvl="0"/>
            <a:r>
              <a:rPr lang="x-none" dirty="0" smtClean="0"/>
              <a:t>Special thanks</a:t>
            </a:r>
          </a:p>
        </p:txBody>
      </p:sp>
    </p:spTree>
    <p:extLst>
      <p:ext uri="{BB962C8B-B14F-4D97-AF65-F5344CB8AC3E}">
        <p14:creationId xmlns:p14="http://schemas.microsoft.com/office/powerpoint/2010/main" val="76235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1546"/>
            <a:ext cx="12192000" cy="626454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5182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798" y="6356350"/>
            <a:ext cx="65099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3459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7" r:id="rId6"/>
    <p:sldLayoutId id="2147483671" r:id="rId7"/>
    <p:sldLayoutId id="214748367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36037" y="1352949"/>
            <a:ext cx="10519929" cy="111880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The perception and production of two vowel mergers </a:t>
            </a:r>
          </a:p>
          <a:p>
            <a:r>
              <a:rPr lang="en-US"/>
              <a:t>in Cowlitz County, Washington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American Dialect Society Annual Meeting</a:t>
            </a:r>
          </a:p>
          <a:p>
            <a:r>
              <a:rPr lang="en-US"/>
              <a:t>Austin, Texas</a:t>
            </a:r>
          </a:p>
          <a:p>
            <a:r>
              <a:rPr lang="en-US"/>
              <a:t>January 5,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223" y="2752737"/>
            <a:ext cx="68015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Joey Stanley</a:t>
            </a:r>
          </a:p>
          <a:p>
            <a:pPr algn="ctr"/>
            <a:endParaRPr lang="en-US" sz="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University of Georgia</a:t>
            </a:r>
          </a:p>
          <a:p>
            <a:pPr algn="ctr"/>
            <a:r>
              <a:rPr lang="en-US" sz="1800" dirty="0" err="1" smtClean="0">
                <a:latin typeface="Avenir Book" charset="0"/>
                <a:ea typeface="Avenir Book" charset="0"/>
                <a:cs typeface="Avenir Book" charset="0"/>
              </a:rPr>
              <a:t>joeystan@uga.edu	@joey_stan</a:t>
            </a:r>
          </a:p>
          <a:p>
            <a:pPr algn="ctr"/>
            <a:endParaRPr lang="en-US" sz="800" dirty="0" err="1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joeystanley.com</a:t>
            </a: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41125" y="6356350"/>
            <a:ext cx="650875" cy="365125"/>
          </a:xfrm>
        </p:spPr>
        <p:txBody>
          <a:bodyPr/>
          <a:lstStyle/>
          <a:p>
            <a:fld id="{2F4E2E3C-FF33-FC45-91A9-BDC48E1E83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8"/>
            <a:ext cx="5012489" cy="4779256"/>
          </a:xfrm>
        </p:spPr>
        <p:txBody>
          <a:bodyPr/>
          <a:lstStyle/>
          <a:p>
            <a:pPr marL="0" indent="0">
              <a:buNone/>
            </a:pPr>
            <a:r>
              <a:rPr lang="is-IS" cap="small"/>
              <a:t>pool</a:t>
            </a:r>
            <a:r>
              <a:rPr lang="is-IS"/>
              <a:t> is higher</a:t>
            </a:r>
          </a:p>
          <a:p>
            <a:pPr marL="0" indent="0">
              <a:buNone/>
            </a:pPr>
            <a:r>
              <a:rPr lang="en-US" cap="small"/>
              <a:t>pulp</a:t>
            </a:r>
            <a:r>
              <a:rPr lang="en-US" i="1"/>
              <a:t> </a:t>
            </a:r>
            <a:r>
              <a:rPr lang="en-US"/>
              <a:t>is lower and fronter</a:t>
            </a:r>
          </a:p>
          <a:p>
            <a:pPr marL="0" indent="0">
              <a:buNone/>
            </a:pPr>
            <a:r>
              <a:rPr lang="en-US" sz="1400"/>
              <a:t>(statistics in appendix slides)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cap="small"/>
              <a:t>pull</a:t>
            </a:r>
            <a:r>
              <a:rPr lang="en-US" i="1"/>
              <a:t> = </a:t>
            </a:r>
            <a:r>
              <a:rPr lang="en-US" cap="small"/>
              <a:t>pole</a:t>
            </a:r>
          </a:p>
          <a:p>
            <a:pPr marL="0" indent="0">
              <a:buNone/>
            </a:pPr>
            <a:r>
              <a:rPr lang="is-IS" sz="1400"/>
              <a:t>	(</a:t>
            </a:r>
            <a:r>
              <a:rPr lang="en-US" sz="1400"/>
              <a:t>independent two-sided </a:t>
            </a:r>
            <a:r>
              <a:rPr lang="en-US" sz="1400" i="1"/>
              <a:t>t</a:t>
            </a:r>
            <a:r>
              <a:rPr lang="en-US" sz="1400"/>
              <a:t>-tests</a:t>
            </a:r>
            <a:r>
              <a:rPr lang="is-IS" sz="1400"/>
              <a:t>)</a:t>
            </a:r>
            <a:endParaRPr lang="en-US"/>
          </a:p>
          <a:p>
            <a:pPr marL="0" indent="0">
              <a:buNone/>
            </a:pPr>
            <a:r>
              <a:rPr lang="en-US"/>
              <a:t>	F1:	</a:t>
            </a:r>
            <a:r>
              <a:rPr lang="en-US" i="1"/>
              <a:t>t</a:t>
            </a:r>
            <a:r>
              <a:rPr lang="en-US" baseline="-25000"/>
              <a:t>(</a:t>
            </a:r>
            <a:r>
              <a:rPr lang="hr-HR" baseline="-25000"/>
              <a:t>215.15)</a:t>
            </a:r>
            <a:r>
              <a:rPr lang="hr-HR"/>
              <a:t> = </a:t>
            </a:r>
            <a:r>
              <a:rPr lang="is-IS"/>
              <a:t>0.13, </a:t>
            </a:r>
            <a:r>
              <a:rPr lang="is-IS" i="1"/>
              <a:t>p</a:t>
            </a:r>
            <a:r>
              <a:rPr lang="is-IS"/>
              <a:t> = 0.89</a:t>
            </a:r>
          </a:p>
          <a:p>
            <a:pPr marL="0" indent="0">
              <a:buNone/>
            </a:pPr>
            <a:r>
              <a:rPr lang="is-IS"/>
              <a:t>	F2: </a:t>
            </a:r>
            <a:r>
              <a:rPr lang="en-US" i="1"/>
              <a:t>t</a:t>
            </a:r>
            <a:r>
              <a:rPr lang="en-US" baseline="-25000"/>
              <a:t>(</a:t>
            </a:r>
            <a:r>
              <a:rPr lang="fi-FI" baseline="-25000"/>
              <a:t>253.56</a:t>
            </a:r>
            <a:r>
              <a:rPr lang="hr-HR" baseline="-25000"/>
              <a:t>)</a:t>
            </a:r>
            <a:r>
              <a:rPr lang="hr-HR"/>
              <a:t> = </a:t>
            </a:r>
            <a:r>
              <a:rPr lang="is-IS"/>
              <a:t>2.50, </a:t>
            </a:r>
            <a:r>
              <a:rPr lang="is-IS" i="1"/>
              <a:t>p</a:t>
            </a:r>
            <a:r>
              <a:rPr lang="is-IS"/>
              <a:t> = 0.01</a:t>
            </a:r>
          </a:p>
          <a:p>
            <a:pPr marL="0" indent="0">
              <a:buNone/>
            </a:pPr>
            <a:endParaRPr lang="is-IS" sz="1050"/>
          </a:p>
          <a:p>
            <a:pPr marL="0" indent="0">
              <a:buNone/>
            </a:pPr>
            <a:r>
              <a:rPr lang="is-IS"/>
              <a:t>	Pillai score: 0.02</a:t>
            </a:r>
            <a:r>
              <a:rPr lang="is-IS" sz="1400"/>
              <a:t> (cf. Hay, Warren, &amp; Drager 		2006, Hall-Lew 2010, Nycz &amp; Hall-Lew 2013)</a:t>
            </a:r>
            <a:endParaRPr lang="is-IS"/>
          </a:p>
          <a:p>
            <a:pPr marL="0" indent="0">
              <a:buNone/>
            </a:pPr>
            <a:r>
              <a:rPr lang="is-IS"/>
              <a:t>	Bhattacharyya’s affinity: 0.97</a:t>
            </a:r>
            <a:r>
              <a:rPr lang="is-IS" sz="1400"/>
              <a:t> </a:t>
            </a:r>
          </a:p>
          <a:p>
            <a:pPr marL="0" indent="0">
              <a:buNone/>
            </a:pPr>
            <a:r>
              <a:rPr lang="is-IS" sz="1400"/>
              <a:t>	(cf. Bhattacharyya 1943, Calenge 2006, Johnson 2015)</a:t>
            </a:r>
            <a:endParaRPr lang="is-IS"/>
          </a:p>
          <a:p>
            <a:pPr marL="0" indent="0">
              <a:buNone/>
            </a:pPr>
            <a:endParaRPr lang="is-I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Pre-Laterals: Minimal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2195"/>
            <a:ext cx="5943600" cy="486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2195"/>
            <a:ext cx="59436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2195"/>
            <a:ext cx="5943600" cy="48641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8"/>
            <a:ext cx="4615543" cy="4779256"/>
          </a:xfrm>
        </p:spPr>
        <p:txBody>
          <a:bodyPr/>
          <a:lstStyle/>
          <a:p>
            <a:pPr marL="0" indent="0">
              <a:buNone/>
            </a:pPr>
            <a:r>
              <a:rPr lang="en-US" cap="small"/>
              <a:t>pull</a:t>
            </a:r>
            <a:r>
              <a:rPr lang="en-US" i="1"/>
              <a:t> = </a:t>
            </a:r>
            <a:r>
              <a:rPr lang="en-US" cap="small"/>
              <a:t>pole</a:t>
            </a:r>
          </a:p>
          <a:p>
            <a:pPr marL="0" indent="0">
              <a:buNone/>
            </a:pPr>
            <a:r>
              <a:rPr lang="is-IS" sz="1400"/>
              <a:t>	(</a:t>
            </a:r>
            <a:r>
              <a:rPr lang="en-US" sz="1400"/>
              <a:t>independent two-sided </a:t>
            </a:r>
            <a:r>
              <a:rPr lang="en-US" sz="1400" i="1"/>
              <a:t>t</a:t>
            </a:r>
            <a:r>
              <a:rPr lang="en-US" sz="1400"/>
              <a:t>-tests</a:t>
            </a:r>
            <a:r>
              <a:rPr lang="is-IS" sz="1400"/>
              <a:t>)</a:t>
            </a:r>
            <a:endParaRPr lang="en-US"/>
          </a:p>
          <a:p>
            <a:pPr marL="0" indent="0">
              <a:buNone/>
            </a:pPr>
            <a:r>
              <a:rPr lang="en-US"/>
              <a:t>	F1:	</a:t>
            </a:r>
            <a:r>
              <a:rPr lang="en-US" i="1"/>
              <a:t>t</a:t>
            </a:r>
            <a:r>
              <a:rPr lang="en-US" baseline="-25000"/>
              <a:t>(</a:t>
            </a:r>
            <a:r>
              <a:rPr lang="hr-HR" baseline="-25000"/>
              <a:t>191.45)</a:t>
            </a:r>
            <a:r>
              <a:rPr lang="hr-HR"/>
              <a:t> = </a:t>
            </a:r>
            <a:r>
              <a:rPr lang="is-IS"/>
              <a:t>2.06, </a:t>
            </a:r>
            <a:r>
              <a:rPr lang="is-IS" i="1"/>
              <a:t>p</a:t>
            </a:r>
            <a:r>
              <a:rPr lang="is-IS"/>
              <a:t> = 0.04</a:t>
            </a:r>
          </a:p>
          <a:p>
            <a:pPr marL="0" indent="0">
              <a:buNone/>
            </a:pPr>
            <a:r>
              <a:rPr lang="is-IS"/>
              <a:t>	F2: </a:t>
            </a:r>
            <a:r>
              <a:rPr lang="en-US" i="1"/>
              <a:t>t</a:t>
            </a:r>
            <a:r>
              <a:rPr lang="en-US" baseline="-25000"/>
              <a:t>(</a:t>
            </a:r>
            <a:r>
              <a:rPr lang="fi-FI" baseline="-25000"/>
              <a:t>212.96</a:t>
            </a:r>
            <a:r>
              <a:rPr lang="hr-HR" baseline="-25000"/>
              <a:t>)</a:t>
            </a:r>
            <a:r>
              <a:rPr lang="hr-HR"/>
              <a:t> = </a:t>
            </a:r>
            <a:r>
              <a:rPr lang="is-IS"/>
              <a:t>3.88, </a:t>
            </a:r>
            <a:r>
              <a:rPr lang="is-IS" i="1"/>
              <a:t>p</a:t>
            </a:r>
            <a:r>
              <a:rPr lang="is-IS"/>
              <a:t> &lt; 0.001</a:t>
            </a:r>
          </a:p>
          <a:p>
            <a:pPr marL="0" indent="0">
              <a:buNone/>
            </a:pPr>
            <a:endParaRPr lang="is-IS" sz="1050"/>
          </a:p>
          <a:p>
            <a:pPr marL="0" indent="0">
              <a:buNone/>
            </a:pPr>
            <a:r>
              <a:rPr lang="is-IS"/>
              <a:t>	Pillai score: 0.07</a:t>
            </a:r>
          </a:p>
          <a:p>
            <a:pPr marL="0" indent="0">
              <a:buNone/>
            </a:pPr>
            <a:r>
              <a:rPr lang="is-IS"/>
              <a:t>	Bhattacharyya’s affinity: 0.95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Pre-Laterals: Word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2195"/>
            <a:ext cx="59436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8"/>
            <a:ext cx="4061988" cy="477925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% = pairs reported merged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/>
              <a:t>hesitant responses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Pre-Laterals: Perception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18940" y="1314273"/>
            <a:ext cx="4340006" cy="4811891"/>
            <a:chOff x="3995628" y="1192141"/>
            <a:chExt cx="4340006" cy="4811891"/>
          </a:xfrm>
        </p:grpSpPr>
        <p:grpSp>
          <p:nvGrpSpPr>
            <p:cNvPr id="7" name="Group 6"/>
            <p:cNvGrpSpPr/>
            <p:nvPr/>
          </p:nvGrpSpPr>
          <p:grpSpPr>
            <a:xfrm>
              <a:off x="4017907" y="1982697"/>
              <a:ext cx="1828800" cy="1828800"/>
              <a:chOff x="9027210" y="3857747"/>
              <a:chExt cx="1828800" cy="1828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9027210" y="3857747"/>
                <a:ext cx="1828800" cy="18288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615533" y="4470812"/>
                <a:ext cx="5294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</a:rPr>
                  <a:t>ʊl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154280" y="4137796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pull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819301">
                <a:off x="10260450" y="410214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047450" y="5044200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bull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224905" y="5071151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full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995628" y="4175232"/>
              <a:ext cx="1849117" cy="1828800"/>
              <a:chOff x="7120792" y="4259638"/>
              <a:chExt cx="1849117" cy="18288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120792" y="4259638"/>
                <a:ext cx="1849117" cy="1828800"/>
                <a:chOff x="9006893" y="3857747"/>
                <a:chExt cx="1849117" cy="18288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9027210" y="3857747"/>
                  <a:ext cx="1828800" cy="182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9655008" y="4458425"/>
                  <a:ext cx="48531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solidFill>
                        <a:schemeClr val="bg1"/>
                      </a:solidFill>
                    </a:rPr>
                    <a:t>ʌl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9006893" y="4304592"/>
                  <a:ext cx="7697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(pulp)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0152900" y="4222744"/>
                  <a:ext cx="553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hull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7677270" y="5604500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dull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700223" y="4426130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gull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506834" y="3426845"/>
              <a:ext cx="1828800" cy="1828800"/>
              <a:chOff x="9631998" y="3511251"/>
              <a:chExt cx="1828800" cy="18288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9631998" y="3511251"/>
                <a:ext cx="1828800" cy="1828800"/>
                <a:chOff x="9027210" y="3857747"/>
                <a:chExt cx="1828800" cy="182880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9027210" y="3857747"/>
                  <a:ext cx="1828800" cy="182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9648527" y="4440677"/>
                  <a:ext cx="58616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solidFill>
                        <a:schemeClr val="bg1"/>
                      </a:solidFill>
                    </a:rPr>
                    <a:t>ol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9059247" y="4269812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pole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0131950" y="4209665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hole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0131877" y="4936312"/>
                  <a:ext cx="684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bowl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9047474" y="4965472"/>
                  <a:ext cx="5661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foal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10153820" y="4885969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dole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163477" y="3634524"/>
                <a:ext cx="638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goal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06834" y="1192141"/>
              <a:ext cx="1828800" cy="1828800"/>
              <a:chOff x="9631998" y="1276547"/>
              <a:chExt cx="1828800" cy="18288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9631998" y="1276547"/>
                <a:ext cx="1828800" cy="1828800"/>
                <a:chOff x="9027210" y="3857747"/>
                <a:chExt cx="1828800" cy="1828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9027210" y="3857747"/>
                  <a:ext cx="1828800" cy="182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9608931" y="4479690"/>
                  <a:ext cx="6346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solidFill>
                        <a:schemeClr val="bg1"/>
                      </a:solidFill>
                    </a:rPr>
                    <a:t>ul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9034792" y="4292262"/>
                  <a:ext cx="654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pool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055006" y="4310935"/>
                  <a:ext cx="787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who’ll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9093982" y="4963949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fool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0236738" y="2641241"/>
                <a:ext cx="638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duel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104223" y="1400940"/>
                <a:ext cx="774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ghoul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7489662" y="2263949"/>
            <a:ext cx="2018852" cy="758348"/>
            <a:chOff x="7489662" y="2263949"/>
            <a:chExt cx="2018852" cy="758348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7489662" y="2263949"/>
              <a:ext cx="2018852" cy="758348"/>
            </a:xfrm>
            <a:prstGeom prst="line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8168057" y="2321577"/>
              <a:ext cx="669671" cy="66342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23844" y="2494553"/>
              <a:ext cx="6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17%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495975" y="4475803"/>
            <a:ext cx="2018852" cy="758348"/>
            <a:chOff x="7495975" y="4475803"/>
            <a:chExt cx="2018852" cy="758348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7495975" y="4475803"/>
              <a:ext cx="2018852" cy="758348"/>
            </a:xfrm>
            <a:prstGeom prst="line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8165951" y="4523266"/>
              <a:ext cx="669671" cy="66342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03246" y="4699980"/>
              <a:ext cx="6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14%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469290" y="3149782"/>
            <a:ext cx="2018852" cy="1204053"/>
            <a:chOff x="7469290" y="3149782"/>
            <a:chExt cx="2018852" cy="120405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469290" y="3149782"/>
              <a:ext cx="2018852" cy="1204053"/>
            </a:xfrm>
            <a:prstGeom prst="line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8151029" y="3438025"/>
              <a:ext cx="669671" cy="66342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96765" y="3616831"/>
              <a:ext cx="6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venir Book" charset="0"/>
                  <a:ea typeface="Avenir Book" charset="0"/>
                  <a:cs typeface="Avenir Book" charset="0"/>
                </a:rPr>
                <a:t>23%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4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8"/>
            <a:ext cx="4996543" cy="4779256"/>
          </a:xfrm>
        </p:spPr>
        <p:txBody>
          <a:bodyPr/>
          <a:lstStyle/>
          <a:p>
            <a:pPr marL="0" indent="0">
              <a:buNone/>
            </a:pPr>
            <a:r>
              <a:rPr lang="en-US" cap="small"/>
              <a:t>merry</a:t>
            </a:r>
            <a:r>
              <a:rPr lang="en-US"/>
              <a:t> = </a:t>
            </a:r>
            <a:r>
              <a:rPr lang="en-US" cap="small"/>
              <a:t>marry</a:t>
            </a:r>
            <a:r>
              <a:rPr lang="en-US"/>
              <a:t>—no doubt about it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cap="small"/>
              <a:t>mary</a:t>
            </a:r>
            <a:r>
              <a:rPr lang="en-US"/>
              <a:t> slightly</a:t>
            </a:r>
            <a:r>
              <a:rPr lang="en-US" sz="2000"/>
              <a:t> </a:t>
            </a:r>
            <a:r>
              <a:rPr lang="en-US"/>
              <a:t>higher than </a:t>
            </a:r>
            <a:r>
              <a:rPr lang="en-US" cap="small"/>
              <a:t>m{e,a}rry</a:t>
            </a:r>
          </a:p>
          <a:p>
            <a:pPr marL="0" indent="0">
              <a:buNone/>
            </a:pPr>
            <a:r>
              <a:rPr lang="en-US" sz="1400"/>
              <a:t>	(independent one-sided </a:t>
            </a:r>
            <a:r>
              <a:rPr lang="en-US" sz="1400" i="1"/>
              <a:t>t</a:t>
            </a:r>
            <a:r>
              <a:rPr lang="en-US" sz="1400"/>
              <a:t>-tests)</a:t>
            </a:r>
          </a:p>
          <a:p>
            <a:pPr marL="0" indent="0">
              <a:buNone/>
            </a:pPr>
            <a:r>
              <a:rPr lang="en-US"/>
              <a:t>	F1:	</a:t>
            </a:r>
            <a:r>
              <a:rPr lang="en-US" i="1"/>
              <a:t>t</a:t>
            </a:r>
            <a:r>
              <a:rPr lang="en-US" baseline="-25000"/>
              <a:t>(175.87</a:t>
            </a:r>
            <a:r>
              <a:rPr lang="hr-HR" baseline="-25000"/>
              <a:t>)</a:t>
            </a:r>
            <a:r>
              <a:rPr lang="hr-HR"/>
              <a:t> = –6.44</a:t>
            </a:r>
            <a:r>
              <a:rPr lang="is-IS"/>
              <a:t>, </a:t>
            </a:r>
            <a:r>
              <a:rPr lang="is-IS" i="1"/>
              <a:t>p</a:t>
            </a:r>
            <a:r>
              <a:rPr lang="is-IS"/>
              <a:t> &lt; 0.001</a:t>
            </a:r>
          </a:p>
          <a:p>
            <a:pPr marL="0" indent="0">
              <a:buNone/>
            </a:pPr>
            <a:r>
              <a:rPr lang="is-IS"/>
              <a:t>	F2: </a:t>
            </a:r>
            <a:r>
              <a:rPr lang="en-US" i="1"/>
              <a:t>t</a:t>
            </a:r>
            <a:r>
              <a:rPr lang="en-US" baseline="-25000"/>
              <a:t>(</a:t>
            </a:r>
            <a:r>
              <a:rPr lang="nb-NO" baseline="-25000"/>
              <a:t>188.15</a:t>
            </a:r>
            <a:r>
              <a:rPr lang="hr-HR" baseline="-25000"/>
              <a:t>)</a:t>
            </a:r>
            <a:r>
              <a:rPr lang="hr-HR"/>
              <a:t> =  </a:t>
            </a:r>
            <a:r>
              <a:rPr lang="en-US"/>
              <a:t>4.36</a:t>
            </a:r>
            <a:r>
              <a:rPr lang="is-IS"/>
              <a:t>, </a:t>
            </a:r>
            <a:r>
              <a:rPr lang="is-IS" i="1"/>
              <a:t>p</a:t>
            </a:r>
            <a:r>
              <a:rPr lang="is-IS"/>
              <a:t> &lt; 0.001</a:t>
            </a:r>
          </a:p>
          <a:p>
            <a:pPr marL="0" indent="0">
              <a:buNone/>
            </a:pPr>
            <a:endParaRPr lang="is-IS" sz="1050"/>
          </a:p>
          <a:p>
            <a:pPr marL="0" indent="0">
              <a:buNone/>
            </a:pPr>
            <a:r>
              <a:rPr lang="is-IS"/>
              <a:t>	Pillai score: 0.20</a:t>
            </a:r>
          </a:p>
          <a:p>
            <a:pPr marL="0" indent="0">
              <a:buNone/>
            </a:pPr>
            <a:r>
              <a:rPr lang="is-IS"/>
              <a:t>	Bhattacharyya’s affinity: 0.90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Pre-Rhotics: Word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2279"/>
            <a:ext cx="5943600" cy="486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2195"/>
            <a:ext cx="59436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8"/>
            <a:ext cx="4996543" cy="477925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(near-)complete merger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 sz="1800"/>
              <a:t>hint of a three-way distinction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slight </a:t>
            </a:r>
            <a:r>
              <a:rPr lang="en-US" cap="small"/>
              <a:t>mary~marry</a:t>
            </a:r>
            <a:r>
              <a:rPr lang="en-US"/>
              <a:t> distinction</a:t>
            </a:r>
          </a:p>
          <a:p>
            <a:pPr marL="0" indent="0">
              <a:buNone/>
            </a:pPr>
            <a:r>
              <a:rPr lang="en-US" sz="1400"/>
              <a:t>	(independent one-sided </a:t>
            </a:r>
            <a:r>
              <a:rPr lang="en-US" sz="1400" i="1"/>
              <a:t>t</a:t>
            </a:r>
            <a:r>
              <a:rPr lang="en-US" sz="1400"/>
              <a:t>-tests)</a:t>
            </a:r>
          </a:p>
          <a:p>
            <a:pPr marL="0" indent="0">
              <a:buNone/>
            </a:pPr>
            <a:r>
              <a:rPr lang="en-US"/>
              <a:t>	F1:	</a:t>
            </a:r>
            <a:r>
              <a:rPr lang="en-US" i="1"/>
              <a:t>t</a:t>
            </a:r>
            <a:r>
              <a:rPr lang="en-US" baseline="-25000"/>
              <a:t>(212.07</a:t>
            </a:r>
            <a:r>
              <a:rPr lang="hr-HR" baseline="-25000"/>
              <a:t>)</a:t>
            </a:r>
            <a:r>
              <a:rPr lang="hr-HR"/>
              <a:t> = –4.11</a:t>
            </a:r>
            <a:r>
              <a:rPr lang="is-IS"/>
              <a:t>, </a:t>
            </a:r>
            <a:r>
              <a:rPr lang="is-IS" i="1"/>
              <a:t>p</a:t>
            </a:r>
            <a:r>
              <a:rPr lang="is-IS"/>
              <a:t> &lt; 0.001</a:t>
            </a:r>
          </a:p>
          <a:p>
            <a:pPr marL="0" indent="0">
              <a:buNone/>
            </a:pPr>
            <a:r>
              <a:rPr lang="is-IS"/>
              <a:t>	F2: </a:t>
            </a:r>
            <a:r>
              <a:rPr lang="en-US" i="1"/>
              <a:t>t</a:t>
            </a:r>
            <a:r>
              <a:rPr lang="en-US" baseline="-25000"/>
              <a:t>(</a:t>
            </a:r>
            <a:r>
              <a:rPr lang="nb-NO" baseline="-25000"/>
              <a:t>257.82</a:t>
            </a:r>
            <a:r>
              <a:rPr lang="hr-HR" baseline="-25000"/>
              <a:t>)</a:t>
            </a:r>
            <a:r>
              <a:rPr lang="hr-HR"/>
              <a:t> =  </a:t>
            </a:r>
            <a:r>
              <a:rPr lang="en-US"/>
              <a:t>2.67</a:t>
            </a:r>
            <a:r>
              <a:rPr lang="is-IS"/>
              <a:t>, </a:t>
            </a:r>
            <a:r>
              <a:rPr lang="is-IS" i="1"/>
              <a:t>p</a:t>
            </a:r>
            <a:r>
              <a:rPr lang="is-IS"/>
              <a:t> = 0.004</a:t>
            </a:r>
          </a:p>
          <a:p>
            <a:pPr marL="0" indent="0">
              <a:buNone/>
            </a:pPr>
            <a:r>
              <a:rPr lang="en-US" sz="1050"/>
              <a:t>	</a:t>
            </a:r>
          </a:p>
          <a:p>
            <a:pPr marL="0" indent="0">
              <a:buNone/>
            </a:pPr>
            <a:r>
              <a:rPr lang="en-US"/>
              <a:t>	Pillai score: 0.13</a:t>
            </a:r>
          </a:p>
          <a:p>
            <a:pPr marL="0" indent="0">
              <a:buNone/>
            </a:pPr>
            <a:r>
              <a:rPr lang="en-US"/>
              <a:t>	Bhattacharyya’s affinity: 0.94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“phoneme continuum”?</a:t>
            </a:r>
          </a:p>
          <a:p>
            <a:pPr marL="0" indent="0">
              <a:buNone/>
            </a:pPr>
            <a:r>
              <a:rPr lang="en-US" sz="1400"/>
              <a:t>(see appendix slides)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Pre-Rhotics: Minimal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2195"/>
            <a:ext cx="5943600" cy="486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2195"/>
            <a:ext cx="59436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confidently answered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cap="small"/>
              <a:t>mary</a:t>
            </a:r>
            <a:r>
              <a:rPr lang="en-US"/>
              <a:t> (/e/) = </a:t>
            </a:r>
            <a:r>
              <a:rPr lang="en-US" cap="small"/>
              <a:t>merry</a:t>
            </a:r>
            <a:r>
              <a:rPr lang="en-US"/>
              <a:t> (/ɛ/): 98%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cap="small"/>
              <a:t>mary</a:t>
            </a:r>
            <a:r>
              <a:rPr lang="en-US"/>
              <a:t> (/e/) = </a:t>
            </a:r>
            <a:r>
              <a:rPr lang="en-US" cap="small"/>
              <a:t>marry</a:t>
            </a:r>
            <a:r>
              <a:rPr lang="en-US"/>
              <a:t> (/æ/): 99%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cap="small"/>
              <a:t>merry</a:t>
            </a:r>
            <a:r>
              <a:rPr lang="en-US"/>
              <a:t> (/ɛ/) = </a:t>
            </a:r>
            <a:r>
              <a:rPr lang="en-US" cap="small"/>
              <a:t>marry</a:t>
            </a:r>
            <a:r>
              <a:rPr lang="en-US"/>
              <a:t> (/æ/): 97%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Pre-Rhotics: Perception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262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48292"/>
              </p:ext>
            </p:extLst>
          </p:nvPr>
        </p:nvGraphicFramePr>
        <p:xfrm>
          <a:off x="609600" y="1472251"/>
          <a:ext cx="10972800" cy="23943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837847">
                <a:tc>
                  <a:txBody>
                    <a:bodyPr/>
                    <a:lstStyle/>
                    <a:p>
                      <a:endParaRPr lang="en-US" b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cap="small">
                          <a:latin typeface="Avenir Book" charset="0"/>
                          <a:ea typeface="Avenir Book" charset="0"/>
                          <a:cs typeface="Avenir Book" charset="0"/>
                        </a:rPr>
                        <a:t>pull</a:t>
                      </a:r>
                      <a:r>
                        <a:rPr lang="en-US" sz="2200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vs. </a:t>
                      </a:r>
                      <a:r>
                        <a:rPr lang="en-US" sz="2200" b="0" cap="small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pole</a:t>
                      </a:r>
                    </a:p>
                    <a:p>
                      <a:pPr algn="ctr"/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word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list</a:t>
                      </a:r>
                      <a:r>
                        <a:rPr lang="en-US" b="0" i="1">
                          <a:latin typeface="Avenir Book" charset="0"/>
                          <a:ea typeface="Avenir Book" charset="0"/>
                          <a:cs typeface="Avenir Book" charset="0"/>
                        </a:rPr>
                        <a:t>			  </a:t>
                      </a:r>
                      <a:r>
                        <a:rPr lang="en-US" b="0" i="0">
                          <a:latin typeface="Avenir Book" charset="0"/>
                          <a:ea typeface="Avenir Book" charset="0"/>
                          <a:cs typeface="Avenir Book" charset="0"/>
                        </a:rPr>
                        <a:t>minimal</a:t>
                      </a:r>
                      <a:r>
                        <a:rPr lang="en-US" b="0" i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pairs</a:t>
                      </a:r>
                      <a:endParaRPr lang="en-US" b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cap="small">
                          <a:latin typeface="Avenir Book" charset="0"/>
                          <a:ea typeface="Avenir Book" charset="0"/>
                          <a:cs typeface="Avenir Book" charset="0"/>
                        </a:rPr>
                        <a:t>mary</a:t>
                      </a:r>
                      <a:r>
                        <a:rPr lang="en-US" sz="2200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vs. </a:t>
                      </a:r>
                      <a:r>
                        <a:rPr lang="en-US" sz="2200" b="0" cap="small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merry/marry</a:t>
                      </a:r>
                    </a:p>
                    <a:p>
                      <a:pPr algn="ctr"/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word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list</a:t>
                      </a:r>
                      <a:r>
                        <a:rPr lang="en-US" b="0" i="1">
                          <a:latin typeface="Avenir Book" charset="0"/>
                          <a:ea typeface="Avenir Book" charset="0"/>
                          <a:cs typeface="Avenir Book" charset="0"/>
                        </a:rPr>
                        <a:t>			  </a:t>
                      </a:r>
                      <a:r>
                        <a:rPr lang="en-US" b="0" i="0">
                          <a:latin typeface="Avenir Book" charset="0"/>
                          <a:ea typeface="Avenir Book" charset="0"/>
                          <a:cs typeface="Avenir Book" charset="0"/>
                        </a:rPr>
                        <a:t>minimal</a:t>
                      </a:r>
                      <a:r>
                        <a:rPr lang="en-US" b="0" i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pairs</a:t>
                      </a:r>
                      <a:endParaRPr lang="en-US" b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191">
                <a:tc>
                  <a:txBody>
                    <a:bodyPr/>
                    <a:lstStyle/>
                    <a:p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“merged”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merged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distinct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phoneme</a:t>
                      </a:r>
                      <a:r>
                        <a:rPr lang="en-US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continuum</a:t>
                      </a:r>
                      <a:endParaRPr lang="en-US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794318">
                <a:tc>
                  <a:txBody>
                    <a:bodyPr/>
                    <a:lstStyle/>
                    <a:p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speaker intuition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23% reported merged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98% reported merged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4209429"/>
            <a:ext cx="10972800" cy="1687907"/>
          </a:xfrm>
          <a:prstGeom prst="rect">
            <a:avLst/>
          </a:prstGeom>
        </p:spPr>
        <p:txBody>
          <a:bodyPr numCol="1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clear case of “near-merger</a:t>
            </a:r>
            <a:r>
              <a:rPr lang="en-US" sz="2000"/>
              <a:t>”</a:t>
            </a:r>
            <a:r>
              <a:rPr lang="en-US" sz="1600"/>
              <a:t> (Labov </a:t>
            </a:r>
            <a:r>
              <a:rPr lang="en-US" sz="1600" i="1"/>
              <a:t>et al.</a:t>
            </a:r>
            <a:r>
              <a:rPr lang="en-US" sz="1600"/>
              <a:t> 1972, Labov </a:t>
            </a:r>
            <a:r>
              <a:rPr lang="en-US" sz="1600" i="1"/>
              <a:t>et al. </a:t>
            </a:r>
            <a:r>
              <a:rPr lang="en-US" sz="1600"/>
              <a:t>1991, Di Paolo 1992, Bowie 2001, etc.)</a:t>
            </a:r>
            <a:endParaRPr lang="en-US" sz="120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r>
              <a:rPr lang="en-US" cap="small"/>
              <a:t>mary-merry/marry</a:t>
            </a:r>
            <a:r>
              <a:rPr lang="en-US"/>
              <a:t>: distinct in production, merged in perception</a:t>
            </a:r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r>
              <a:rPr lang="en-US" cap="small"/>
              <a:t>pull-pole</a:t>
            </a:r>
            <a:r>
              <a:rPr lang="en-US"/>
              <a:t>: merged in production, distinct in perception</a:t>
            </a:r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endParaRPr lang="en-US"/>
          </a:p>
          <a:p>
            <a:pPr marL="0" indent="0"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Cowlitz County natives merge </a:t>
            </a:r>
            <a:r>
              <a:rPr lang="en-US" cap="small"/>
              <a:t>pull</a:t>
            </a:r>
            <a:r>
              <a:rPr lang="en-US"/>
              <a:t> and </a:t>
            </a:r>
            <a:r>
              <a:rPr lang="en-US" cap="small"/>
              <a:t>pole</a:t>
            </a:r>
            <a:r>
              <a:rPr lang="en-US"/>
              <a:t> while maintaining a distinction between </a:t>
            </a:r>
            <a:r>
              <a:rPr lang="en-US" cap="small"/>
              <a:t>mary</a:t>
            </a:r>
            <a:r>
              <a:rPr lang="en-US"/>
              <a:t> and </a:t>
            </a:r>
            <a:r>
              <a:rPr lang="en-US" cap="small"/>
              <a:t>merry/marry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Hypothesis 1: 	</a:t>
            </a:r>
            <a:r>
              <a:rPr lang="en-US">
                <a:solidFill>
                  <a:srgbClr val="FF0000"/>
                </a:solidFill>
              </a:rPr>
              <a:t>✗</a:t>
            </a:r>
            <a:r>
              <a:rPr lang="en-US"/>
              <a:t>	complete </a:t>
            </a:r>
            <a:r>
              <a:rPr lang="en-US" cap="small"/>
              <a:t>mary-merry-marry</a:t>
            </a:r>
            <a:r>
              <a:rPr lang="en-US"/>
              <a:t> merger</a:t>
            </a:r>
          </a:p>
          <a:p>
            <a:pPr marL="0" indent="0">
              <a:buNone/>
            </a:pPr>
            <a:r>
              <a:rPr lang="en-US"/>
              <a:t>Hypothesis 2: 	</a:t>
            </a:r>
            <a:r>
              <a:rPr lang="en-US">
                <a:solidFill>
                  <a:srgbClr val="FF0000"/>
                </a:solidFill>
              </a:rPr>
              <a:t>✗</a:t>
            </a:r>
            <a:r>
              <a:rPr lang="en-US"/>
              <a:t>	separation of </a:t>
            </a:r>
            <a:r>
              <a:rPr lang="en-US" cap="small"/>
              <a:t>pool</a:t>
            </a:r>
            <a:r>
              <a:rPr lang="en-US"/>
              <a:t>, </a:t>
            </a:r>
            <a:r>
              <a:rPr lang="en-US" cap="small"/>
              <a:t>pull</a:t>
            </a:r>
            <a:r>
              <a:rPr lang="en-US"/>
              <a:t>, </a:t>
            </a:r>
            <a:r>
              <a:rPr lang="en-US" cap="small"/>
              <a:t>pole</a:t>
            </a:r>
            <a:r>
              <a:rPr lang="en-US"/>
              <a:t>, and </a:t>
            </a:r>
            <a:r>
              <a:rPr lang="en-US" cap="small"/>
              <a:t>pulp </a:t>
            </a:r>
          </a:p>
          <a:p>
            <a:pPr marL="0" indent="0">
              <a:buNone/>
            </a:pPr>
            <a:r>
              <a:rPr lang="en-US"/>
              <a:t>Hypothesis 3:  </a:t>
            </a:r>
            <a:r>
              <a:rPr lang="en-US">
                <a:solidFill>
                  <a:srgbClr val="00B050"/>
                </a:solidFill>
              </a:rPr>
              <a:t>✓</a:t>
            </a:r>
            <a:r>
              <a:rPr lang="en-US"/>
              <a:t>	production/intuition mismatch</a:t>
            </a:r>
          </a:p>
          <a:p>
            <a:pPr marL="0" indent="0">
              <a:buNone/>
            </a:pPr>
            <a:r>
              <a:rPr lang="en-US"/>
              <a:t>	awareness of possible distinction affecting intuition?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Ongoing changes in Cowlitz County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474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7"/>
            <a:ext cx="10972800" cy="4792636"/>
          </a:xfrm>
        </p:spPr>
        <p:txBody>
          <a:bodyPr numCol="2" spcCol="274320">
            <a:normAutofit fontScale="32500" lnSpcReduction="20000"/>
          </a:bodyPr>
          <a:lstStyle/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Arnold, Lacey R. 2014. Production and perception of the pre-lateral, non-low, back vowel merger in northeast Ohio. </a:t>
            </a:r>
            <a:r>
              <a:rPr lang="en-US" i="1">
                <a:effectLst/>
              </a:rPr>
              <a:t>The Journal of the Acoustical Society of America</a:t>
            </a:r>
            <a:r>
              <a:rPr lang="en-US">
                <a:effectLst/>
              </a:rPr>
              <a:t> 135(4). 2425–2425.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Becker, Kara, Anna Aden, Katelyn Best, Rena Dimes, Juan Flores &amp; Haley Jacobson. 2013. Keep Portland weird: Vowels in Oregon English. Paper presented at the New Ways of Analyzing Variation (NWAV) 42, Pittsburgh.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Baker, Wendy &amp; David Bowie. 2010. Religious affiliation as a correlate of linguistic behavior. </a:t>
            </a:r>
            <a:r>
              <a:rPr lang="en-US" i="1">
                <a:effectLst/>
              </a:rPr>
              <a:t>University of Pennsylvania Working Papers in Linguistics</a:t>
            </a:r>
            <a:r>
              <a:rPr lang="en-US">
                <a:effectLst/>
              </a:rPr>
              <a:t> 15(2). 2.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Bhattachayya, A. 1943. On a measure of divergence between two statistical population defined by their population distributions. </a:t>
            </a:r>
            <a:r>
              <a:rPr lang="en-US" i="1">
                <a:effectLst/>
              </a:rPr>
              <a:t>Bulletin Calcutta Mathematical Society</a:t>
            </a:r>
            <a:r>
              <a:rPr lang="en-US">
                <a:effectLst/>
              </a:rPr>
              <a:t> 35. 99–109.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Bowie, David. 2001. Dialect Contact and Dialect Change: The Effect of Near-Mergers. </a:t>
            </a:r>
            <a:r>
              <a:rPr lang="en-US" i="1">
                <a:effectLst/>
              </a:rPr>
              <a:t>University of Pennsylvania Working Papers in Linguistics</a:t>
            </a:r>
            <a:r>
              <a:rPr lang="en-US">
                <a:effectLst/>
              </a:rPr>
              <a:t> 7(3). 3.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Calenge, Clément. 2006. The package “adehabitat” for the R software: A tool for the analysis of space and habitat use by animals. </a:t>
            </a:r>
            <a:r>
              <a:rPr lang="en-US" i="1">
                <a:effectLst/>
              </a:rPr>
              <a:t>Ecological Modelling</a:t>
            </a:r>
            <a:r>
              <a:rPr lang="en-US">
                <a:effectLst/>
              </a:rPr>
              <a:t> 197(3–4). 516–519. doi:10.1016/j.ecolmodel.2006.03.017.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Foster, David William &amp; Robert J. Hoffman. 1966. Some observations on the vowels of Pacific Northwest English (Seattle area). </a:t>
            </a:r>
            <a:r>
              <a:rPr lang="en-US" i="1">
                <a:effectLst/>
              </a:rPr>
              <a:t>American Speech</a:t>
            </a:r>
            <a:r>
              <a:rPr lang="en-US">
                <a:effectLst/>
              </a:rPr>
              <a:t>. 119–122. doi:10.2307/453130.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Freeman, Valerie. 2014. Bag, beg, bagel: Prevelar raising and merger in Pacific Northwest English. </a:t>
            </a:r>
            <a:r>
              <a:rPr lang="en-US" i="1">
                <a:effectLst/>
              </a:rPr>
              <a:t>University of Washington Working Papers in Linguistics</a:t>
            </a:r>
            <a:r>
              <a:rPr lang="en-US">
                <a:effectLst/>
              </a:rPr>
              <a:t> 32.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Gorman, Kyle, Jonathan Howell &amp; Michael Wagner. 2011. Prosodylab-Aligner: A Tool for Forced Alignment of Laboratory Speech. </a:t>
            </a:r>
            <a:r>
              <a:rPr lang="en-US" i="1">
                <a:effectLst/>
              </a:rPr>
              <a:t>Canadian Acoustics</a:t>
            </a:r>
            <a:r>
              <a:rPr lang="en-US">
                <a:effectLst/>
              </a:rPr>
              <a:t> 39(3). 192–193.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Hall-Lew, Lauren. 2010. Improved representation of variance in measures of vowel merger. Paper presented at the 159th Meeting Acoustical Society of America/NOISE-CON 2010, Baltimore, MD.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Hay, Jennifer, Paul Warren &amp; Katie Drager. 2006. Factors influencing speech perception in the context of a merger-in-progress. </a:t>
            </a:r>
            <a:r>
              <a:rPr lang="en-US" i="1">
                <a:effectLst/>
              </a:rPr>
              <a:t>Journal of Phonetics</a:t>
            </a:r>
            <a:r>
              <a:rPr lang="en-US">
                <a:effectLst/>
              </a:rPr>
              <a:t> 34(4). (Modelling Sociophonetic Variation). 458–484. doi:10.1016/j.wocn.2005.10.001.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Johnson, Daniel Ezra. 2015. Quantifying vowel overlap with Bhattacharyya’s affinity. Paper presented at the New Ways of Analyzing Variation (NWAV44), Toronto.</a:t>
            </a:r>
            <a:endParaRPr lang="en-US"/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/>
              <a:t>Labov, William, Mark Karen &amp; Corey Miller. 1991. Near-mergers and the suspension of phonemic contrast. </a:t>
            </a:r>
            <a:r>
              <a:rPr lang="en-US" i="1"/>
              <a:t>Language Variation and Change</a:t>
            </a:r>
            <a:r>
              <a:rPr lang="en-US"/>
              <a:t> 3(1). 33–74. doi:10.1017/S0954394500000442.</a:t>
            </a:r>
            <a:endParaRPr lang="en-US">
              <a:effectLst/>
            </a:endParaRP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Labov, William, Malcah Yaeger &amp; Richard Steiner. 1972. </a:t>
            </a:r>
            <a:r>
              <a:rPr lang="en-US" i="1">
                <a:effectLst/>
              </a:rPr>
              <a:t>A quantitative study of sound change in progress</a:t>
            </a:r>
            <a:r>
              <a:rPr lang="en-US">
                <a:effectLst/>
              </a:rPr>
              <a:t>. . Vol. 1. US Regional Survey.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Nycz, Jennifer &amp; Lauren Hall-Lew. 2013. Best practices in measuring vowel merger. </a:t>
            </a:r>
            <a:r>
              <a:rPr lang="en-US" i="1">
                <a:effectLst/>
              </a:rPr>
              <a:t>Proceedings of Meetings on Acoustics</a:t>
            </a:r>
            <a:r>
              <a:rPr lang="en-US">
                <a:effectLst/>
              </a:rPr>
              <a:t> 20(1). 060008. doi:10.1121/1.4894063.</a:t>
            </a:r>
            <a:endParaRPr lang="en-US"/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McLarty, Jason &amp; Tyler Kendall. 2014. The relationship between the high and mid back vowels in Oregonian English. Paper presented at the New Ways of Analyzing Variation (NWAV) 43, Chicago.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>
              <a:effectLst/>
            </a:endParaRP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/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>
              <a:effectLst/>
            </a:endParaRP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/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>
              <a:effectLst/>
            </a:endParaRP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/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Labov, William, Ingrid Rosenfelder &amp; Josef Fruehwald. 2013. One hundred years of sound change in Philadelphia: Linear incrementation, reversal, and reanalysis. </a:t>
            </a:r>
            <a:r>
              <a:rPr lang="en-US" i="1">
                <a:effectLst/>
              </a:rPr>
              <a:t>Language</a:t>
            </a:r>
            <a:r>
              <a:rPr lang="en-US">
                <a:effectLst/>
              </a:rPr>
              <a:t> 89(1). 30–65.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Paolo, Marianna Di. 1992. Hypercorrection in response to the apparent merger of (ɔ) and (α) in Utah english. </a:t>
            </a:r>
            <a:r>
              <a:rPr lang="en-US" i="1">
                <a:effectLst/>
              </a:rPr>
              <a:t>Language &amp; Communication</a:t>
            </a:r>
            <a:r>
              <a:rPr lang="en-US">
                <a:effectLst/>
              </a:rPr>
              <a:t> 12(3). 267–292. doi:10.1016/0271-5309(92)90017-4.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Reddy, Sravana &amp; James N. Stanford. 2015. Toward completely automated vowel extraction: Introducing DARLA. </a:t>
            </a:r>
            <a:r>
              <a:rPr lang="en-US" i="1">
                <a:effectLst/>
              </a:rPr>
              <a:t>Linguistics Vanguard</a:t>
            </a:r>
            <a:r>
              <a:rPr lang="en-US">
                <a:effectLst/>
              </a:rPr>
              <a:t> 0(0). doi:10.1515/lingvan-2015-0002 (26 October, 2015).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Reed, Carroll E. 1952. The Pronunciation of English in the State of Washington. </a:t>
            </a:r>
            <a:r>
              <a:rPr lang="en-US" i="1">
                <a:effectLst/>
              </a:rPr>
              <a:t>American Speech</a:t>
            </a:r>
            <a:r>
              <a:rPr lang="en-US">
                <a:effectLst/>
              </a:rPr>
              <a:t> 27(3). 186–189. doi:10.2307/453476.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Reed, Carroll E. 1956. Washington Words. </a:t>
            </a:r>
            <a:r>
              <a:rPr lang="en-US" i="1">
                <a:effectLst/>
              </a:rPr>
              <a:t>Publication of the American Dialect Society</a:t>
            </a:r>
            <a:r>
              <a:rPr lang="en-US">
                <a:effectLst/>
              </a:rPr>
              <a:t> 25(1). 3–11. doi:10.1215/-25-1-3.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Reed, Carroll E. 1957. Word geography of the Pacific Northwest. </a:t>
            </a:r>
            <a:r>
              <a:rPr lang="en-US" i="1">
                <a:effectLst/>
              </a:rPr>
              <a:t>Orbis</a:t>
            </a:r>
            <a:r>
              <a:rPr lang="en-US">
                <a:effectLst/>
              </a:rPr>
              <a:t> 6. 86–93.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Reed, Carroll E. 1961. The Pronunciation of English in the Pacific Northwest. </a:t>
            </a:r>
            <a:r>
              <a:rPr lang="en-US" i="1">
                <a:effectLst/>
              </a:rPr>
              <a:t>Language</a:t>
            </a:r>
            <a:r>
              <a:rPr lang="en-US">
                <a:effectLst/>
              </a:rPr>
              <a:t> 37(4). 559–564. doi:10.2307/411357.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Riebold, John Matthew. 2015. The Social distribution of a regional change: /æg, ɛg, eg/ in Washington State. Seattle: University of Washington PhD dissertation.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/>
              <a:t>Rosenfelder, Ingrid; Fruehwald, Joe; Evanini, Keelan and Jiahong Yuan. 2011. FAVE (Forced Alignment and Vowel Extraction) Program Suite. http://fave.ling.upenn.edu.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Strelluf, Christopher. 2016. Overlap among back vowels before /l/ in Kansas City. </a:t>
            </a:r>
            <a:r>
              <a:rPr lang="en-US" i="1">
                <a:effectLst/>
              </a:rPr>
              <a:t>Language Variation and Change</a:t>
            </a:r>
            <a:r>
              <a:rPr lang="en-US">
                <a:effectLst/>
              </a:rPr>
              <a:t> 28(3). 379–407. doi:10.1017/S0954394516000144.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Stanley, Joseph A. 2016. Pacific Northwest English: Historical Overview and Current Directions. </a:t>
            </a:r>
            <a:r>
              <a:rPr lang="en-US" i="1">
                <a:effectLst/>
              </a:rPr>
              <a:t>The University of Georgia Working Papers in Linguistics</a:t>
            </a:r>
            <a:r>
              <a:rPr lang="en-US">
                <a:effectLst/>
              </a:rPr>
              <a:t> 3.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Thomas, Charles Kenneth. 1958. </a:t>
            </a:r>
            <a:r>
              <a:rPr lang="en-US" i="1">
                <a:effectLst/>
              </a:rPr>
              <a:t>An Introduction to the Phonetics of American English</a:t>
            </a:r>
            <a:r>
              <a:rPr lang="en-US">
                <a:effectLst/>
              </a:rPr>
              <a:t>. 2nd ed. New York.</a:t>
            </a:r>
            <a:endParaRPr lang="en-US"/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/>
              <a:t>Thomas, Erik R. &amp; Tyler Kendall (2007–2015). “NORM's Vowel Normalization Methods (v. 1.1)” Webpage. Accessed  November 16, 2016. http://lingtools.uoregon.edu/norm/norm1_methods.php.</a:t>
            </a:r>
            <a:endParaRPr lang="en-US">
              <a:effectLst/>
            </a:endParaRP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Traunmüller, Hartmut. 1997. Auditory scales of frequency representation. </a:t>
            </a:r>
            <a:r>
              <a:rPr lang="en-US" i="1">
                <a:effectLst/>
              </a:rPr>
              <a:t>Stockholms universitet: Instituionen för lingvistik</a:t>
            </a:r>
            <a:r>
              <a:rPr lang="en-US">
                <a:effectLst/>
              </a:rPr>
              <a:t>. http://www2.ling.su.se/staff/hartmut/bark.htm (17 November, 2016).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>
                <a:effectLst/>
              </a:rPr>
              <a:t>Wassink, Alicia Beckford, Robert Squizzero, Mike Scanlon, Rachel Schirra &amp; Jeff Conn. 2009. Effects of Style and Gender on Fronting and Raising of /æ/, /e:/ and /ε/ before /ɡ/ in Seattle English. Paper presented at the New Ways of Analyzing Variation (NWAV) 38, Ottawa.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/>
              <a:t>Ward, Michael. 2003. Portland dialect study: The fronting of/ow, u, uw/ in Portland, Oregon. Portland State University Master’s Thesis. </a:t>
            </a:r>
          </a:p>
          <a:p>
            <a:pPr marL="182880" indent="-118872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Cowlitz County, Washington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6" y="1192141"/>
            <a:ext cx="4268566" cy="3016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7" y="2700334"/>
            <a:ext cx="5224596" cy="3691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6" y="1192141"/>
            <a:ext cx="5539156" cy="39142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3924160">
            <a:off x="8159582" y="2680921"/>
            <a:ext cx="49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 rot="4492458">
            <a:off x="8435917" y="2680920"/>
            <a:ext cx="66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 rot="3572829">
            <a:off x="8443255" y="1744169"/>
            <a:ext cx="530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 rot="3572829">
            <a:off x="8672381" y="3426447"/>
            <a:ext cx="530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 rot="4293531">
            <a:off x="8864182" y="4010447"/>
            <a:ext cx="530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 rot="3572829">
            <a:off x="262181" y="1096102"/>
            <a:ext cx="1287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 rot="14496239">
            <a:off x="2785768" y="4515581"/>
            <a:ext cx="1287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>
                <a:solidFill>
                  <a:srgbClr val="FF0000"/>
                </a:solidFill>
                <a:latin typeface="Mistral" charset="0"/>
                <a:ea typeface="Mistral" charset="0"/>
                <a:cs typeface="Mistral" charset="0"/>
              </a:rPr>
              <a:t>0</a:t>
            </a:r>
          </a:p>
        </p:txBody>
      </p:sp>
      <p:sp>
        <p:nvSpPr>
          <p:cNvPr id="2" name="Pentagon 1"/>
          <p:cNvSpPr/>
          <p:nvPr/>
        </p:nvSpPr>
        <p:spPr>
          <a:xfrm>
            <a:off x="2797629" y="4223064"/>
            <a:ext cx="869549" cy="18561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2601686" y="5899464"/>
            <a:ext cx="869549" cy="18561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0798" y="6356350"/>
            <a:ext cx="650991" cy="365125"/>
          </a:xfrm>
        </p:spPr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998" y="6356350"/>
            <a:ext cx="4114800" cy="365125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595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570086"/>
            <a:ext cx="10972800" cy="2966224"/>
          </a:xfrm>
        </p:spPr>
        <p:txBody>
          <a:bodyPr>
            <a:normAutofit/>
          </a:bodyPr>
          <a:lstStyle/>
          <a:p>
            <a:r>
              <a:rPr lang="en-US"/>
              <a:t>Special thanks to Cathy Jones for invaluable help in finding research participants, </a:t>
            </a:r>
          </a:p>
          <a:p>
            <a:r>
              <a:rPr lang="en-US"/>
              <a:t>to the University of Georgia Graduate School Dean’s Award for funding the fieldwork,</a:t>
            </a:r>
          </a:p>
          <a:p>
            <a:r>
              <a:rPr lang="en-US"/>
              <a:t>and to both the UGA Linguistics Program and the UGA Graduate School for travel funding.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This slideshow available at</a:t>
            </a:r>
          </a:p>
          <a:p>
            <a:r>
              <a:rPr lang="en-US"/>
              <a:t>joeystanley.com/ads2017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41125" y="6356350"/>
            <a:ext cx="650875" cy="365125"/>
          </a:xfrm>
        </p:spPr>
        <p:txBody>
          <a:bodyPr/>
          <a:lstStyle/>
          <a:p>
            <a:fld id="{2F4E2E3C-FF33-FC45-91A9-BDC48E1E83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5222" y="754204"/>
            <a:ext cx="6801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Joey Stanley</a:t>
            </a:r>
          </a:p>
          <a:p>
            <a:pPr algn="ctr"/>
            <a:endParaRPr lang="en-US" sz="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University of Georgia</a:t>
            </a:r>
          </a:p>
          <a:p>
            <a:pPr algn="ctr"/>
            <a:r>
              <a:rPr lang="en-US" sz="1800" dirty="0" err="1" smtClean="0">
                <a:latin typeface="Avenir Book" charset="0"/>
                <a:ea typeface="Avenir Book" charset="0"/>
                <a:cs typeface="Avenir Book" charset="0"/>
              </a:rPr>
              <a:t>joeystan@uga.edu	@joey_stan</a:t>
            </a:r>
          </a:p>
          <a:p>
            <a:pPr algn="ctr"/>
            <a:endParaRPr lang="en-US" sz="800" dirty="0" err="1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joeystanley.com</a:t>
            </a: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17476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List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Appendices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516571"/>
              </p:ext>
            </p:extLst>
          </p:nvPr>
        </p:nvGraphicFramePr>
        <p:xfrm>
          <a:off x="3436990" y="1625626"/>
          <a:ext cx="5318020" cy="286512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156686"/>
                <a:gridCol w="41613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/er/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dairy</a:t>
                      </a:r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,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hairy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vary</a:t>
                      </a:r>
                      <a:endParaRPr lang="en-US" b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/ɛr/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heritage</a:t>
                      </a:r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,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numeric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sheriff</a:t>
                      </a:r>
                      <a:endParaRPr lang="en-US" b="1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/ær/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arrow</a:t>
                      </a:r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carry</a:t>
                      </a:r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,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narrate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parrot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sparrow</a:t>
                      </a:r>
                    </a:p>
                    <a:p>
                      <a:endParaRPr lang="en-US" b="1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/ul/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cool</a:t>
                      </a:r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school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/ʊl/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fulcrum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pulpit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wool</a:t>
                      </a:r>
                      <a:endParaRPr lang="en-US" b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/ol/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control</a:t>
                      </a:r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,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holster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stroll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whole</a:t>
                      </a:r>
                      <a:endParaRPr lang="en-US" b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/ʌl/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adult</a:t>
                      </a:r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, </a:t>
                      </a:r>
                      <a:r>
                        <a:rPr lang="en-US" b="0">
                          <a:latin typeface="Avenir Book" charset="0"/>
                          <a:ea typeface="Avenir Book" charset="0"/>
                          <a:cs typeface="Avenir Book" charset="0"/>
                        </a:rPr>
                        <a:t>culprit</a:t>
                      </a:r>
                      <a:r>
                        <a:rPr lang="en-US" b="1">
                          <a:latin typeface="Avenir Book" charset="0"/>
                          <a:ea typeface="Avenir Book" charset="0"/>
                          <a:cs typeface="Avenir Book" charset="0"/>
                        </a:rPr>
                        <a:t>,</a:t>
                      </a:r>
                      <a:r>
                        <a:rPr lang="en-US" b="1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b="0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vulture</a:t>
                      </a:r>
                      <a:endParaRPr lang="en-US" b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0260" y="1550824"/>
            <a:ext cx="2636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These were embedded psuedorandomly in a 160-item word list, with words targeting other research questions acting as fillers.</a:t>
            </a:r>
          </a:p>
          <a:p>
            <a:endParaRPr lang="en-US" sz="140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Participants often commented on how random the words seemed, so they likely did not catch on to the research questions these words targeted.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8829935" y="1550824"/>
            <a:ext cx="27524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The following words were excluded because they did not satisfy the required syllable type for their particular merger (open syllables for 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Mary-merry-marry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 and closed syllables for the pre-laterals), which was only learned after data-collection:</a:t>
            </a:r>
          </a:p>
          <a:p>
            <a:endParaRPr lang="en-US" sz="140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bullet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, (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Coca-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)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Cola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gullible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,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 hooligan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polar (bear)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pulley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sullen, tulips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400" i="1">
                <a:latin typeface="Avenir Book" charset="0"/>
                <a:ea typeface="Avenir Book" charset="0"/>
                <a:cs typeface="Avenir Book" charset="0"/>
              </a:rPr>
              <a:t>yuletide</a:t>
            </a:r>
            <a:r>
              <a:rPr lang="en-US" sz="1400">
                <a:latin typeface="Avenir Book" charset="0"/>
                <a:ea typeface="Avenir Book" charset="0"/>
                <a:cs typeface="Avenir Book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464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Minimal Pairs </a:t>
            </a:r>
            <a:r>
              <a:rPr lang="en-US" sz="2800"/>
              <a:t>&amp;</a:t>
            </a:r>
            <a:r>
              <a:rPr lang="en-US"/>
              <a:t> Triplets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Appendices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81051"/>
              </p:ext>
            </p:extLst>
          </p:nvPr>
        </p:nvGraphicFramePr>
        <p:xfrm>
          <a:off x="7143748" y="1339070"/>
          <a:ext cx="4438652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663"/>
                <a:gridCol w="1109663"/>
                <a:gridCol w="1109663"/>
                <a:gridCol w="1109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/ul/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/ʊl/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/ol/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/ʌl/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gull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cult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whole/hole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bolder/boulder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skull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who’ll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hull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98011"/>
              </p:ext>
            </p:extLst>
          </p:nvPr>
        </p:nvGraphicFramePr>
        <p:xfrm>
          <a:off x="609600" y="1339070"/>
          <a:ext cx="4086225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075"/>
                <a:gridCol w="1362075"/>
                <a:gridCol w="13620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/er/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/ɛr/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/ær/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parish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vary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terrible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hairy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Harry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marry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4582431"/>
            <a:ext cx="3951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Avenir Book" charset="0"/>
                <a:ea typeface="Avenir Book" charset="0"/>
                <a:cs typeface="Avenir Book" charset="0"/>
              </a:rPr>
              <a:t>The pairs </a:t>
            </a:r>
            <a:r>
              <a:rPr lang="en-US" sz="1200" i="1">
                <a:latin typeface="Avenir Book" charset="0"/>
                <a:ea typeface="Avenir Book" charset="0"/>
                <a:cs typeface="Avenir Book" charset="0"/>
              </a:rPr>
              <a:t>bear~bare</a:t>
            </a:r>
            <a:r>
              <a:rPr lang="en-US" sz="120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200" i="1">
                <a:latin typeface="Avenir Book" charset="0"/>
                <a:ea typeface="Avenir Book" charset="0"/>
                <a:cs typeface="Avenir Book" charset="0"/>
              </a:rPr>
              <a:t>hair~hare</a:t>
            </a:r>
            <a:r>
              <a:rPr lang="en-US" sz="1200">
                <a:latin typeface="Avenir Book" charset="0"/>
                <a:ea typeface="Avenir Book" charset="0"/>
                <a:cs typeface="Avenir Book" charset="0"/>
              </a:rPr>
              <a:t>, and </a:t>
            </a:r>
            <a:r>
              <a:rPr lang="en-US" sz="1200" i="1">
                <a:latin typeface="Avenir Book" charset="0"/>
                <a:ea typeface="Avenir Book" charset="0"/>
                <a:cs typeface="Avenir Book" charset="0"/>
              </a:rPr>
              <a:t>stares~stairs</a:t>
            </a:r>
            <a:r>
              <a:rPr lang="en-US" sz="1200">
                <a:latin typeface="Avenir Book" charset="0"/>
                <a:ea typeface="Avenir Book" charset="0"/>
                <a:cs typeface="Avenir Book" charset="0"/>
              </a:rPr>
              <a:t> were excluded because the targeted vowel was not before an </a:t>
            </a:r>
            <a:r>
              <a:rPr lang="en-US" sz="1200" i="1">
                <a:latin typeface="Avenir Book" charset="0"/>
                <a:ea typeface="Avenir Book" charset="0"/>
                <a:cs typeface="Avenir Book" charset="0"/>
              </a:rPr>
              <a:t>intervocalic</a:t>
            </a:r>
            <a:r>
              <a:rPr lang="en-US" sz="1200">
                <a:latin typeface="Avenir Book" charset="0"/>
                <a:ea typeface="Avenir Book" charset="0"/>
                <a:cs typeface="Avenir Book" charset="0"/>
              </a:rPr>
              <a:t> /r/.</a:t>
            </a:r>
          </a:p>
          <a:p>
            <a:endParaRPr lang="en-US" sz="120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>
                <a:latin typeface="Avenir Book" charset="0"/>
                <a:ea typeface="Avenir Book" charset="0"/>
                <a:cs typeface="Avenir Book" charset="0"/>
              </a:rPr>
              <a:t>The word </a:t>
            </a:r>
            <a:r>
              <a:rPr lang="en-US" sz="1200" i="1">
                <a:latin typeface="Avenir Book" charset="0"/>
                <a:ea typeface="Avenir Book" charset="0"/>
                <a:cs typeface="Avenir Book" charset="0"/>
              </a:rPr>
              <a:t>terrible</a:t>
            </a:r>
            <a:r>
              <a:rPr lang="en-US" sz="1200">
                <a:latin typeface="Avenir Book" charset="0"/>
                <a:ea typeface="Avenir Book" charset="0"/>
                <a:cs typeface="Avenir Book" charset="0"/>
              </a:rPr>
              <a:t> was paird with the invented word “tear-able” (as in ’able to be torn’), but participants didn’t respond well to that, and it was excluded.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5825" y="4582431"/>
            <a:ext cx="2447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Avenir Book" charset="0"/>
                <a:ea typeface="Avenir Book" charset="0"/>
                <a:cs typeface="Avenir Book" charset="0"/>
              </a:rPr>
              <a:t>Pairs from the same class are assumed to be homophonous for all speakers and were included to test speakers’ attention.</a:t>
            </a:r>
          </a:p>
        </p:txBody>
      </p:sp>
    </p:spTree>
    <p:extLst>
      <p:ext uri="{BB962C8B-B14F-4D97-AF65-F5344CB8AC3E}">
        <p14:creationId xmlns:p14="http://schemas.microsoft.com/office/powerpoint/2010/main" val="3735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Pool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Appendices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46908"/>
                <a:ext cx="3682280" cy="47792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i="1"/>
                  <a:t>pool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pull </a:t>
                </a:r>
                <a:r>
                  <a:rPr lang="en-US"/>
                  <a:t>(word list)</a:t>
                </a:r>
              </a:p>
              <a:p>
                <a:pPr marL="0" indent="0"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155.89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13.99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144.62)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5.0</a:t>
                </a:r>
                <a:r>
                  <a:rPr lang="en-US" sz="1600"/>
                  <a:t>1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endParaRPr lang="is-IS" sz="900"/>
              </a:p>
              <a:p>
                <a:pPr marL="0" indent="0">
                  <a:buNone/>
                </a:pPr>
                <a:r>
                  <a:rPr lang="is-IS" sz="1600"/>
                  <a:t>	Pillai score: 0.14</a:t>
                </a:r>
              </a:p>
              <a:p>
                <a:pPr marL="0" indent="0">
                  <a:buNone/>
                </a:pPr>
                <a:r>
                  <a:rPr lang="is-IS" sz="1600"/>
                  <a:t>	Bhattacharyya’s affinity: 0.60 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i="1"/>
                  <a:t>pool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pull </a:t>
                </a:r>
                <a:r>
                  <a:rPr lang="en-US"/>
                  <a:t>(minimal pairs)</a:t>
                </a:r>
              </a:p>
              <a:p>
                <a:pPr marL="0" indent="0"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234.23)</a:t>
                </a:r>
                <a:r>
                  <a:rPr lang="hr-HR" sz="1600"/>
                  <a:t> = –14.92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331.42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is-IS" sz="1600"/>
                  <a:t>–</a:t>
                </a:r>
                <a:r>
                  <a:rPr lang="nb-NO" sz="1600"/>
                  <a:t>0.52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= 0.601</a:t>
                </a:r>
              </a:p>
              <a:p>
                <a:pPr marL="0" indent="0">
                  <a:buNone/>
                </a:pPr>
                <a:endParaRPr lang="is-IS" sz="900"/>
              </a:p>
              <a:p>
                <a:pPr marL="0" indent="0">
                  <a:buNone/>
                </a:pPr>
                <a:r>
                  <a:rPr lang="is-IS" sz="1600"/>
                  <a:t>	Pillai score: 0.12</a:t>
                </a:r>
              </a:p>
              <a:p>
                <a:pPr marL="0" indent="0">
                  <a:buNone/>
                </a:pPr>
                <a:r>
                  <a:rPr lang="is-IS" sz="1600"/>
                  <a:t>	Bhattacharyya’s affinity: 0.72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46908"/>
                <a:ext cx="3682280" cy="4779256"/>
              </a:xfrm>
              <a:blipFill rotWithShape="0">
                <a:blip r:embed="rId2"/>
                <a:stretch>
                  <a:fillRect l="-2152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/>
              <p:cNvSpPr txBox="1">
                <a:spLocks/>
              </p:cNvSpPr>
              <p:nvPr/>
            </p:nvSpPr>
            <p:spPr>
              <a:xfrm>
                <a:off x="4291879" y="1346908"/>
                <a:ext cx="3807091" cy="477925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i="1"/>
                  <a:t>pool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pole </a:t>
                </a:r>
                <a:r>
                  <a:rPr lang="en-US"/>
                  <a:t>(word list)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160.853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13.47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158.27)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1.27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= 0.205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0.13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0.60</a:t>
                </a:r>
              </a:p>
              <a:p>
                <a:pPr marL="0" indent="0">
                  <a:buFont typeface="Arial"/>
                  <a:buNone/>
                </a:pPr>
                <a:endParaRPr lang="en-US"/>
              </a:p>
              <a:p>
                <a:pPr marL="0" indent="0">
                  <a:buFont typeface="Arial"/>
                  <a:buNone/>
                </a:pPr>
                <a:r>
                  <a:rPr lang="en-US" i="1"/>
                  <a:t>pool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pole </a:t>
                </a:r>
                <a:r>
                  <a:rPr lang="en-US"/>
                  <a:t>(minimal pairs)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517.85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20.35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444.58)</a:t>
                </a:r>
                <a:r>
                  <a:rPr lang="hr-HR" sz="1600"/>
                  <a:t> = </a:t>
                </a:r>
                <a:r>
                  <a:rPr lang="nb-NO" sz="1600"/>
                  <a:t>1.89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= 0.059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0.15 	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0.70</a:t>
                </a:r>
              </a:p>
            </p:txBody>
          </p:sp>
        </mc:Choice>
        <mc:Fallback xmlns="">
          <p:sp>
            <p:nvSpPr>
              <p:cNvPr id="8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879" y="1346908"/>
                <a:ext cx="3807091" cy="4779256"/>
              </a:xfrm>
              <a:prstGeom prst="rect">
                <a:avLst/>
              </a:prstGeom>
              <a:blipFill rotWithShape="0">
                <a:blip r:embed="rId3"/>
                <a:stretch>
                  <a:fillRect l="-2080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/>
              <p:cNvSpPr txBox="1">
                <a:spLocks/>
              </p:cNvSpPr>
              <p:nvPr/>
            </p:nvSpPr>
            <p:spPr>
              <a:xfrm>
                <a:off x="7974159" y="1346908"/>
                <a:ext cx="3723035" cy="47792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i="1"/>
                  <a:t>pool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pulp </a:t>
                </a:r>
                <a:r>
                  <a:rPr lang="en-US"/>
                  <a:t>(word list)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fi-FI" sz="1600" baseline="-25000"/>
                  <a:t>153.79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17.37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154.47)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10.5</a:t>
                </a:r>
                <a:r>
                  <a:rPr lang="en-US" sz="1600"/>
                  <a:t>2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0.24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0.47</a:t>
                </a:r>
              </a:p>
              <a:p>
                <a:pPr marL="0" indent="0">
                  <a:buFont typeface="Arial"/>
                  <a:buNone/>
                </a:pPr>
                <a:endParaRPr lang="en-US"/>
              </a:p>
              <a:p>
                <a:pPr marL="0" indent="0">
                  <a:buFont typeface="Arial"/>
                  <a:buNone/>
                </a:pPr>
                <a:r>
                  <a:rPr lang="en-US" i="1"/>
                  <a:t>pool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pulp </a:t>
                </a:r>
                <a:r>
                  <a:rPr lang="en-US"/>
                  <a:t>(minimal pairs)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is-IS" sz="1600" baseline="-25000"/>
                  <a:t>268.94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23.73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382.35)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9.27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0.25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0.53</a:t>
                </a:r>
              </a:p>
            </p:txBody>
          </p:sp>
        </mc:Choice>
        <mc:Fallback xmlns="">
          <p:sp>
            <p:nvSpPr>
              <p:cNvPr id="9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159" y="1346908"/>
                <a:ext cx="3723035" cy="4779256"/>
              </a:xfrm>
              <a:prstGeom prst="rect">
                <a:avLst/>
              </a:prstGeom>
              <a:blipFill rotWithShape="0">
                <a:blip r:embed="rId4"/>
                <a:stretch>
                  <a:fillRect l="-2128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525490" y="2208811"/>
            <a:ext cx="1033153" cy="4631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92883" y="4581897"/>
            <a:ext cx="1033153" cy="4631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17" idx="0"/>
          </p:cNvCxnSpPr>
          <p:nvPr/>
        </p:nvCxnSpPr>
        <p:spPr>
          <a:xfrm>
            <a:off x="7558643" y="2440380"/>
            <a:ext cx="299357" cy="9180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7" idx="2"/>
          </p:cNvCxnSpPr>
          <p:nvPr/>
        </p:nvCxnSpPr>
        <p:spPr>
          <a:xfrm flipV="1">
            <a:off x="7448796" y="3612315"/>
            <a:ext cx="409204" cy="12011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8899" y="3358399"/>
            <a:ext cx="3398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To be expected: /ul/ is the same backness as /ol/</a:t>
            </a:r>
          </a:p>
        </p:txBody>
      </p:sp>
      <p:sp>
        <p:nvSpPr>
          <p:cNvPr id="20" name="Oval 19"/>
          <p:cNvSpPr/>
          <p:nvPr/>
        </p:nvSpPr>
        <p:spPr>
          <a:xfrm>
            <a:off x="2843209" y="2220687"/>
            <a:ext cx="1033153" cy="4631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6761" y="4581897"/>
            <a:ext cx="1033153" cy="4631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6"/>
          </p:cNvCxnSpPr>
          <p:nvPr/>
        </p:nvCxnSpPr>
        <p:spPr>
          <a:xfrm>
            <a:off x="3876362" y="2452256"/>
            <a:ext cx="415516" cy="906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3"/>
          </p:cNvCxnSpPr>
          <p:nvPr/>
        </p:nvCxnSpPr>
        <p:spPr>
          <a:xfrm flipV="1">
            <a:off x="3882674" y="3736536"/>
            <a:ext cx="409206" cy="10769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2777" y="3334649"/>
            <a:ext cx="3398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This is admitedly interesting. /ʊl/ is a bit fronter in the minimal pairs than in the word list.</a:t>
            </a:r>
          </a:p>
        </p:txBody>
      </p:sp>
    </p:spTree>
    <p:extLst>
      <p:ext uri="{BB962C8B-B14F-4D97-AF65-F5344CB8AC3E}">
        <p14:creationId xmlns:p14="http://schemas.microsoft.com/office/powerpoint/2010/main" val="1579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Pulp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Appendices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/>
              <p:cNvSpPr txBox="1">
                <a:spLocks/>
              </p:cNvSpPr>
              <p:nvPr/>
            </p:nvSpPr>
            <p:spPr>
              <a:xfrm>
                <a:off x="4291880" y="1346908"/>
                <a:ext cx="3608240" cy="47792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i="1"/>
                  <a:t>pulp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pull </a:t>
                </a:r>
                <a:r>
                  <a:rPr lang="en-US"/>
                  <a:t>(word list)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182.43)</a:t>
                </a:r>
                <a:r>
                  <a:rPr lang="hr-HR" sz="1600"/>
                  <a:t> = 4.04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167.19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mr-IN" sz="1600"/>
                  <a:t>6.52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0.06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0.84</a:t>
                </a:r>
              </a:p>
              <a:p>
                <a:pPr marL="0" indent="0">
                  <a:buFont typeface="Arial"/>
                  <a:buNone/>
                </a:pPr>
                <a:endParaRPr lang="en-US"/>
              </a:p>
              <a:p>
                <a:pPr marL="0" indent="0">
                  <a:buFont typeface="Arial"/>
                  <a:buNone/>
                </a:pPr>
                <a:r>
                  <a:rPr lang="en-US" i="1"/>
                  <a:t>pulp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pull </a:t>
                </a:r>
                <a:r>
                  <a:rPr lang="en-US"/>
                  <a:t>(minimal pairs)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is-IS" sz="1600" baseline="-25000"/>
                  <a:t>285.81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mr-IN" sz="1600"/>
                  <a:t>8.33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is-IS" sz="1600" baseline="-25000"/>
                  <a:t>282.14</a:t>
                </a:r>
                <a:r>
                  <a:rPr lang="hr-HR" sz="1600" baseline="-25000"/>
                  <a:t>)</a:t>
                </a:r>
                <a:r>
                  <a:rPr lang="hr-HR" sz="1600"/>
                  <a:t> = 8.74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/>
                  <a:t>	</a:t>
                </a:r>
                <a:r>
                  <a:rPr lang="is-IS" sz="1600"/>
                  <a:t>Pillai score: 0.07 	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0.82</a:t>
                </a:r>
              </a:p>
            </p:txBody>
          </p:sp>
        </mc:Choice>
        <mc:Fallback xmlns="">
          <p:sp>
            <p:nvSpPr>
              <p:cNvPr id="8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880" y="1346908"/>
                <a:ext cx="3608240" cy="4779256"/>
              </a:xfrm>
              <a:prstGeom prst="rect">
                <a:avLst/>
              </a:prstGeom>
              <a:blipFill rotWithShape="0">
                <a:blip r:embed="rId2"/>
                <a:stretch>
                  <a:fillRect l="-2196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/>
              <p:cNvSpPr txBox="1">
                <a:spLocks/>
              </p:cNvSpPr>
              <p:nvPr/>
            </p:nvSpPr>
            <p:spPr>
              <a:xfrm>
                <a:off x="7974160" y="1346908"/>
                <a:ext cx="3608240" cy="477925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i="1"/>
                  <a:t>pulp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pole </a:t>
                </a:r>
                <a:r>
                  <a:rPr lang="en-US"/>
                  <a:t>(word list)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175.92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mr-IN" sz="1600"/>
                  <a:t>6.31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177.14)</a:t>
                </a:r>
                <a:r>
                  <a:rPr lang="hr-HR" sz="1600"/>
                  <a:t> = </a:t>
                </a:r>
                <a:r>
                  <a:rPr lang="mr-IN" sz="1600"/>
                  <a:t>9.71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0.09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0.74</a:t>
                </a:r>
              </a:p>
              <a:p>
                <a:pPr marL="0" indent="0">
                  <a:buFont typeface="Arial"/>
                  <a:buNone/>
                </a:pPr>
                <a:endParaRPr lang="en-US"/>
              </a:p>
              <a:p>
                <a:pPr marL="0" indent="0">
                  <a:buFont typeface="Arial"/>
                  <a:buNone/>
                </a:pPr>
                <a:r>
                  <a:rPr lang="en-US" i="1"/>
                  <a:t>pulp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pole </a:t>
                </a:r>
                <a:r>
                  <a:rPr lang="en-US"/>
                  <a:t>(minimal pairs)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two-sided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249.73)</a:t>
                </a:r>
                <a:r>
                  <a:rPr lang="hr-HR" sz="1600"/>
                  <a:t> = </a:t>
                </a:r>
                <a:r>
                  <a:rPr lang="mr-IN" sz="1600"/>
                  <a:t>10.1</a:t>
                </a:r>
                <a:r>
                  <a:rPr lang="en-US" sz="1600"/>
                  <a:t>3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312.02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mr-IN" sz="1600"/>
                  <a:t>12.6</a:t>
                </a:r>
                <a:r>
                  <a:rPr lang="en-US" sz="1600"/>
                  <a:t>9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&lt; 0.001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0.10	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0.79</a:t>
                </a:r>
              </a:p>
            </p:txBody>
          </p:sp>
        </mc:Choice>
        <mc:Fallback xmlns="">
          <p:sp>
            <p:nvSpPr>
              <p:cNvPr id="9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160" y="1346908"/>
                <a:ext cx="3608240" cy="4779256"/>
              </a:xfrm>
              <a:prstGeom prst="rect">
                <a:avLst/>
              </a:prstGeom>
              <a:blipFill rotWithShape="0">
                <a:blip r:embed="rId3"/>
                <a:stretch>
                  <a:fillRect l="-2196" t="-765" r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/>
              <p:cNvSpPr txBox="1">
                <a:spLocks/>
              </p:cNvSpPr>
              <p:nvPr/>
            </p:nvSpPr>
            <p:spPr>
              <a:xfrm>
                <a:off x="609600" y="1346908"/>
                <a:ext cx="3723035" cy="477925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i="1"/>
                  <a:t>pulp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pool </a:t>
                </a:r>
                <a:r>
                  <a:rPr lang="en-US"/>
                  <a:t>(word list)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</a:t>
                </a:r>
                <a:r>
                  <a:rPr lang="en-US" sz="1300"/>
                  <a:t>(see previous slide)</a:t>
                </a:r>
                <a:endParaRPr lang="is-IS" sz="1300"/>
              </a:p>
              <a:p>
                <a:pPr marL="0" indent="0">
                  <a:buFont typeface="Arial"/>
                  <a:buNone/>
                </a:pPr>
                <a:endParaRPr lang="en-US" sz="1600"/>
              </a:p>
              <a:p>
                <a:pPr marL="0" indent="0">
                  <a:buFont typeface="Arial"/>
                  <a:buNone/>
                </a:pPr>
                <a:endParaRPr lang="en-US" sz="1600"/>
              </a:p>
              <a:p>
                <a:pPr marL="0" indent="0">
                  <a:buFont typeface="Arial"/>
                  <a:buNone/>
                </a:pPr>
                <a:endParaRPr lang="en-US" sz="900"/>
              </a:p>
              <a:p>
                <a:pPr marL="0" indent="0">
                  <a:buFont typeface="Arial"/>
                  <a:buNone/>
                </a:pPr>
                <a:endParaRPr lang="en-US" sz="1600"/>
              </a:p>
              <a:p>
                <a:pPr marL="0" indent="0">
                  <a:buFont typeface="Arial"/>
                  <a:buNone/>
                </a:pPr>
                <a:endParaRPr lang="en-US" sz="1600"/>
              </a:p>
              <a:p>
                <a:pPr marL="0" indent="0">
                  <a:buFont typeface="Arial"/>
                  <a:buNone/>
                </a:pPr>
                <a:endParaRPr lang="en-US"/>
              </a:p>
              <a:p>
                <a:pPr marL="0" indent="0">
                  <a:buFont typeface="Arial"/>
                  <a:buNone/>
                </a:pPr>
                <a:r>
                  <a:rPr lang="en-US" i="1"/>
                  <a:t>pulp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pool </a:t>
                </a:r>
                <a:r>
                  <a:rPr lang="en-US"/>
                  <a:t>(minimal pairs)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</a:t>
                </a:r>
                <a:r>
                  <a:rPr lang="en-US" sz="1300"/>
                  <a:t>(see previous slide)</a:t>
                </a:r>
                <a:endParaRPr lang="is-IS" sz="1600"/>
              </a:p>
            </p:txBody>
          </p:sp>
        </mc:Choice>
        <mc:Fallback xmlns="">
          <p:sp>
            <p:nvSpPr>
              <p:cNvPr id="10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46908"/>
                <a:ext cx="3723035" cy="4779256"/>
              </a:xfrm>
              <a:prstGeom prst="rect">
                <a:avLst/>
              </a:prstGeom>
              <a:blipFill rotWithShape="0">
                <a:blip r:embed="rId4"/>
                <a:stretch>
                  <a:fillRect l="-2128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5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“Phoneme Continuum”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Appendices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 txBox="1">
                <a:spLocks/>
              </p:cNvSpPr>
              <p:nvPr/>
            </p:nvSpPr>
            <p:spPr>
              <a:xfrm>
                <a:off x="2628405" y="1299406"/>
                <a:ext cx="3608240" cy="47792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i="1"/>
                  <a:t>Mary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i="1"/>
                  <a:t> merry</a:t>
                </a:r>
                <a:endParaRPr lang="en-US"/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one-sided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361.44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2</a:t>
                </a:r>
                <a:r>
                  <a:rPr lang="en-US" sz="1600"/>
                  <a:t>.11</a:t>
                </a:r>
                <a:r>
                  <a:rPr lang="is-IS" sz="1600"/>
                  <a:t> </a:t>
                </a:r>
                <a:r>
                  <a:rPr lang="is-IS" sz="1600" i="1"/>
                  <a:t>p</a:t>
                </a:r>
                <a:r>
                  <a:rPr lang="is-IS" sz="1600"/>
                  <a:t> </a:t>
                </a:r>
                <a:r>
                  <a:rPr lang="en-US" sz="1600"/>
                  <a:t>=</a:t>
                </a:r>
                <a:r>
                  <a:rPr lang="is-IS" sz="1600"/>
                  <a:t> 0.012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313.141)</a:t>
                </a:r>
                <a:r>
                  <a:rPr lang="hr-HR" sz="1600"/>
                  <a:t> = 2.20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= 0.014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0.03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0.98</a:t>
                </a:r>
              </a:p>
              <a:p>
                <a:pPr marL="0" indent="0">
                  <a:buFont typeface="Arial"/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6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405" y="1299406"/>
                <a:ext cx="3608240" cy="4779256"/>
              </a:xfrm>
              <a:prstGeom prst="rect">
                <a:avLst/>
              </a:prstGeom>
              <a:blipFill rotWithShape="0">
                <a:blip r:embed="rId2"/>
                <a:stretch>
                  <a:fillRect l="-2196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 txBox="1">
                <a:spLocks/>
              </p:cNvSpPr>
              <p:nvPr/>
            </p:nvSpPr>
            <p:spPr>
              <a:xfrm>
                <a:off x="6236645" y="1299406"/>
                <a:ext cx="3608240" cy="47792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i="1"/>
                  <a:t>merry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marry</a:t>
                </a:r>
                <a:endParaRPr lang="en-US"/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one-sided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is-IS" sz="1600" baseline="-25000"/>
                  <a:t>210.088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en-US" sz="1600"/>
                  <a:t>–</a:t>
                </a:r>
                <a:r>
                  <a:rPr lang="mr-IN" sz="1600"/>
                  <a:t>2.54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= 0.994</a:t>
                </a:r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231.412)</a:t>
                </a:r>
                <a:r>
                  <a:rPr lang="hr-HR" sz="1600"/>
                  <a:t> = </a:t>
                </a:r>
                <a:r>
                  <a:rPr lang="fi-FI" sz="1600"/>
                  <a:t>0.87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= </a:t>
                </a:r>
                <a:r>
                  <a:rPr lang="nb-NO" sz="1600"/>
                  <a:t>0.807</a:t>
                </a:r>
                <a:endParaRPr lang="is-IS" sz="1600"/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0.03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0.98</a:t>
                </a:r>
              </a:p>
              <a:p>
                <a:pPr marL="0" indent="0">
                  <a:buFont typeface="Arial"/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7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645" y="1299406"/>
                <a:ext cx="3608240" cy="4779256"/>
              </a:xfrm>
              <a:prstGeom prst="rect">
                <a:avLst/>
              </a:prstGeom>
              <a:blipFill rotWithShape="0">
                <a:blip r:embed="rId3"/>
                <a:stretch>
                  <a:fillRect l="-2196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719511" y="1828801"/>
            <a:ext cx="1277528" cy="79564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27751" y="1828800"/>
            <a:ext cx="1277528" cy="79564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717037" y="2559134"/>
            <a:ext cx="415516" cy="906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33452" y="3441527"/>
            <a:ext cx="3398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Marginal significance.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429369" y="2535384"/>
            <a:ext cx="415516" cy="906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5784" y="3417777"/>
            <a:ext cx="3398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No significance.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6"/>
              <p:cNvSpPr txBox="1">
                <a:spLocks/>
              </p:cNvSpPr>
              <p:nvPr/>
            </p:nvSpPr>
            <p:spPr>
              <a:xfrm>
                <a:off x="5230029" y="3860421"/>
                <a:ext cx="3608240" cy="2153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i="1"/>
                  <a:t>Mary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i="1"/>
                  <a:t> marry</a:t>
                </a:r>
                <a:endParaRPr lang="en-US"/>
              </a:p>
              <a:p>
                <a:pPr marL="0" indent="0">
                  <a:buFont typeface="Arial"/>
                  <a:buNone/>
                </a:pPr>
                <a:r>
                  <a:rPr lang="is-IS" sz="1300"/>
                  <a:t>	(</a:t>
                </a:r>
                <a:r>
                  <a:rPr lang="en-US" sz="1300"/>
                  <a:t>independent one-sided </a:t>
                </a:r>
                <a:r>
                  <a:rPr lang="en-US" sz="1300" i="1"/>
                  <a:t>t</a:t>
                </a:r>
                <a:r>
                  <a:rPr lang="en-US" sz="1300"/>
                  <a:t>-tests</a:t>
                </a:r>
                <a:r>
                  <a:rPr lang="is-IS" sz="1300"/>
                  <a:t>)</a:t>
                </a:r>
                <a:endParaRPr lang="en-US" sz="1300"/>
              </a:p>
              <a:p>
                <a:pPr marL="0" indent="0">
                  <a:buNone/>
                </a:pPr>
                <a:r>
                  <a:rPr lang="en-US" sz="1600"/>
                  <a:t>	F1: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nb-NO" sz="1600" baseline="-25000"/>
                  <a:t>212.07</a:t>
                </a:r>
                <a:r>
                  <a:rPr lang="hr-HR" sz="1600" baseline="-25000"/>
                  <a:t>)</a:t>
                </a:r>
                <a:r>
                  <a:rPr lang="hr-HR" sz="1600"/>
                  <a:t> = </a:t>
                </a:r>
                <a:r>
                  <a:rPr lang="en-US" sz="1600"/>
                  <a:t>–4.11</a:t>
                </a:r>
                <a:r>
                  <a:rPr lang="is-IS" sz="1600"/>
                  <a:t> </a:t>
                </a:r>
                <a:r>
                  <a:rPr lang="is-IS" sz="1600" i="1"/>
                  <a:t>p</a:t>
                </a:r>
                <a:r>
                  <a:rPr lang="is-IS" sz="1600"/>
                  <a:t> </a:t>
                </a:r>
                <a:r>
                  <a:rPr lang="en-US" sz="1600"/>
                  <a:t>&lt; 0.001</a:t>
                </a:r>
                <a:endParaRPr lang="is-IS" sz="1600"/>
              </a:p>
              <a:p>
                <a:pPr marL="0" indent="0">
                  <a:buNone/>
                </a:pPr>
                <a:r>
                  <a:rPr lang="is-IS" sz="1600"/>
                  <a:t>	F2: </a:t>
                </a:r>
                <a:r>
                  <a:rPr lang="en-US" sz="1600" i="1"/>
                  <a:t>t</a:t>
                </a:r>
                <a:r>
                  <a:rPr lang="en-US" sz="1600" baseline="-25000"/>
                  <a:t>(</a:t>
                </a:r>
                <a:r>
                  <a:rPr lang="hr-HR" sz="1600" baseline="-25000"/>
                  <a:t>257.82)</a:t>
                </a:r>
                <a:r>
                  <a:rPr lang="hr-HR" sz="1600"/>
                  <a:t> = 2.67</a:t>
                </a:r>
                <a:r>
                  <a:rPr lang="is-IS" sz="1600"/>
                  <a:t>, </a:t>
                </a:r>
                <a:r>
                  <a:rPr lang="is-IS" sz="1600" i="1"/>
                  <a:t>p</a:t>
                </a:r>
                <a:r>
                  <a:rPr lang="is-IS" sz="1600"/>
                  <a:t> = 0.004</a:t>
                </a:r>
              </a:p>
              <a:p>
                <a:pPr marL="0" indent="0">
                  <a:buFont typeface="Arial"/>
                  <a:buNone/>
                </a:pPr>
                <a:endParaRPr lang="is-IS" sz="900"/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Pillai score: 0.13</a:t>
                </a:r>
              </a:p>
              <a:p>
                <a:pPr marL="0" indent="0">
                  <a:buFont typeface="Arial"/>
                  <a:buNone/>
                </a:pPr>
                <a:r>
                  <a:rPr lang="is-IS" sz="1600"/>
                  <a:t>	Bhattacharyya’s affinity: 0.94</a:t>
                </a:r>
              </a:p>
            </p:txBody>
          </p:sp>
        </mc:Choice>
        <mc:Fallback xmlns="">
          <p:sp>
            <p:nvSpPr>
              <p:cNvPr id="14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29" y="3860421"/>
                <a:ext cx="3608240" cy="2153563"/>
              </a:xfrm>
              <a:prstGeom prst="rect">
                <a:avLst/>
              </a:prstGeom>
              <a:blipFill rotWithShape="0">
                <a:blip r:embed="rId4"/>
                <a:stretch>
                  <a:fillRect l="-2196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327751" y="5055186"/>
            <a:ext cx="3398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Yet, more significance and less overlap.</a:t>
            </a:r>
          </a:p>
        </p:txBody>
      </p:sp>
      <p:sp>
        <p:nvSpPr>
          <p:cNvPr id="16" name="Oval 15"/>
          <p:cNvSpPr/>
          <p:nvPr/>
        </p:nvSpPr>
        <p:spPr>
          <a:xfrm>
            <a:off x="7253277" y="4368743"/>
            <a:ext cx="1277528" cy="79564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95399" y="5164388"/>
            <a:ext cx="658393" cy="42904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16587" y="5458186"/>
            <a:ext cx="658393" cy="42904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504692" y="4883921"/>
            <a:ext cx="342425" cy="3015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7"/>
          </p:cNvCxnSpPr>
          <p:nvPr/>
        </p:nvCxnSpPr>
        <p:spPr>
          <a:xfrm flipV="1">
            <a:off x="8378561" y="5188668"/>
            <a:ext cx="468556" cy="332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71945" y="5184971"/>
            <a:ext cx="1466324" cy="205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7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25%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Appendices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8245"/>
            <a:ext cx="10058400" cy="4572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111829" y="2029097"/>
            <a:ext cx="0" cy="163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11040" y="2029097"/>
            <a:ext cx="0" cy="163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01543" y="2029097"/>
            <a:ext cx="0" cy="163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05108" y="2029097"/>
            <a:ext cx="0" cy="163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12438" y="3991113"/>
            <a:ext cx="0" cy="163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11649" y="3991113"/>
            <a:ext cx="0" cy="163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02152" y="3991113"/>
            <a:ext cx="0" cy="163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8"/>
            <a:ext cx="2758289" cy="477925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past transitional formants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[ɫ] is in full effect (and merged for everyone) by 60%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cap="small"/>
              <a:t>pulp</a:t>
            </a:r>
            <a:r>
              <a:rPr lang="en-US"/>
              <a:t> is at its lowest</a:t>
            </a:r>
          </a:p>
          <a:p>
            <a:pPr marL="0" indent="0">
              <a:buNone/>
            </a:pPr>
            <a:r>
              <a:rPr lang="en-US" cap="small"/>
              <a:t>pool</a:t>
            </a:r>
            <a:r>
              <a:rPr lang="en-US"/>
              <a:t> is at its backest</a:t>
            </a:r>
          </a:p>
          <a:p>
            <a:pPr marL="0" indent="0">
              <a:buNone/>
            </a:pPr>
            <a:r>
              <a:rPr lang="en-US" cap="small"/>
              <a:t>mary-merry-marry</a:t>
            </a:r>
            <a:r>
              <a:rPr lang="en-US"/>
              <a:t> at their frontest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25%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Appendices</a:t>
            </a:r>
          </a:p>
        </p:txBody>
      </p:sp>
      <p:pic>
        <p:nvPicPr>
          <p:cNvPr id="7" name="trajectori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0123" y="1346908"/>
            <a:ext cx="7492277" cy="46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8"/>
            <a:ext cx="6367975" cy="477925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prevelar /e, ɛ, æ/ raising and merging</a:t>
            </a:r>
            <a:r>
              <a:rPr lang="en-US" sz="1400"/>
              <a:t> (Wassink et al. 2009, Freeman 2014, Riebold 2015, etc.)</a:t>
            </a:r>
          </a:p>
          <a:p>
            <a:pPr marL="0" indent="0">
              <a:buNone/>
            </a:pPr>
            <a:r>
              <a:rPr lang="en-US" sz="1400"/>
              <a:t>	</a:t>
            </a:r>
            <a:r>
              <a:rPr lang="en-US"/>
              <a:t>= </a:t>
            </a:r>
            <a:r>
              <a:rPr lang="en-US" cap="small"/>
              <a:t>Mary-merry-marry</a:t>
            </a:r>
            <a:r>
              <a:rPr lang="en-US"/>
              <a:t> vowels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/u, ʊ, o/ fronting </a:t>
            </a:r>
            <a:r>
              <a:rPr lang="en-US" sz="1400"/>
              <a:t>(Ward 2003, Becker et al. 2013, McLarty &amp; Kendall 2014, etc.)</a:t>
            </a:r>
          </a:p>
          <a:p>
            <a:pPr marL="0" indent="0">
              <a:buNone/>
            </a:pPr>
            <a:r>
              <a:rPr lang="en-US" sz="1400"/>
              <a:t>	</a:t>
            </a:r>
            <a:r>
              <a:rPr lang="en-US"/>
              <a:t>= </a:t>
            </a:r>
            <a:r>
              <a:rPr lang="en-US" cap="small"/>
              <a:t>pool-pull-pole(-pulp)</a:t>
            </a:r>
            <a:r>
              <a:rPr lang="en-US" i="1"/>
              <a:t> </a:t>
            </a:r>
            <a:r>
              <a:rPr lang="en-US"/>
              <a:t>vowels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i="1"/>
              <a:t>Linguistic Atlas of the Pacific Northwest</a:t>
            </a:r>
            <a:r>
              <a:rPr lang="en-US"/>
              <a:t> (</a:t>
            </a:r>
            <a:r>
              <a:rPr lang="en-US" i="1"/>
              <a:t>LAPNW</a:t>
            </a:r>
            <a:r>
              <a:rPr lang="en-US"/>
              <a:t>) </a:t>
            </a:r>
            <a:r>
              <a:rPr lang="en-US" sz="1400"/>
              <a:t>(Reed 1952, 1956, 1957, 1961)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Pacific Northwest English </a:t>
            </a:r>
            <a:r>
              <a:rPr lang="en-US" sz="1200"/>
              <a:t>(cf. Stanley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99495" y="1905855"/>
            <a:ext cx="4482905" cy="33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46908"/>
            <a:ext cx="10972800" cy="477925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M/e/ry = m/ɛ/rry = m/æ/rry (henceforth “pre-rhotics”)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i="1"/>
              <a:t>ANAE</a:t>
            </a:r>
            <a:r>
              <a:rPr lang="en-US"/>
              <a:t>: “This query was not pursued in most areas of the West and Midwest.” </a:t>
            </a:r>
          </a:p>
          <a:p>
            <a:pPr marL="0" indent="0">
              <a:buNone/>
            </a:pPr>
            <a:r>
              <a:rPr lang="en-US" sz="1400"/>
              <a:t>(Labov, Ash, &amp; Boberg 2006:54, note 6)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/>
              <a:t>Change in progress 60 years ago</a:t>
            </a:r>
          </a:p>
          <a:p>
            <a:pPr marL="0" indent="0">
              <a:buNone/>
            </a:pPr>
            <a:r>
              <a:rPr lang="en-US"/>
              <a:t>	fully merged </a:t>
            </a:r>
            <a:r>
              <a:rPr lang="en-US" sz="1400"/>
              <a:t>(Reed 1952, Thomas 1958, Foster &amp; Hoffman 1966)</a:t>
            </a:r>
            <a:endParaRPr lang="en-US"/>
          </a:p>
          <a:p>
            <a:pPr marL="0" indent="0">
              <a:buNone/>
            </a:pPr>
            <a:r>
              <a:rPr lang="en-US"/>
              <a:t>	yet…</a:t>
            </a:r>
          </a:p>
          <a:p>
            <a:pPr marL="0" indent="0">
              <a:buNone/>
            </a:pPr>
            <a:r>
              <a:rPr lang="en-US"/>
              <a:t>		a few older speakers retain /e/ in </a:t>
            </a:r>
            <a:r>
              <a:rPr lang="en-US" i="1"/>
              <a:t>Mary</a:t>
            </a:r>
            <a:r>
              <a:rPr lang="en-US"/>
              <a:t> and /æ/ in </a:t>
            </a:r>
            <a:r>
              <a:rPr lang="en-US" i="1"/>
              <a:t>marry</a:t>
            </a:r>
            <a:r>
              <a:rPr lang="en-US" sz="2400"/>
              <a:t> </a:t>
            </a:r>
            <a:r>
              <a:rPr lang="en-US" sz="1400"/>
              <a:t>(Reed 1961:560)</a:t>
            </a:r>
          </a:p>
          <a:p>
            <a:pPr marL="0" indent="0">
              <a:buNone/>
            </a:pPr>
            <a:r>
              <a:rPr lang="en-US"/>
              <a:t>		</a:t>
            </a:r>
            <a:r>
              <a:rPr lang="en-US" i="1"/>
              <a:t>chair</a:t>
            </a:r>
            <a:r>
              <a:rPr lang="en-US"/>
              <a:t> ”sporadically” as [ɛ</a:t>
            </a:r>
            <a:r>
              <a:rPr lang="en-US" baseline="30000"/>
              <a:t>ɪ</a:t>
            </a:r>
            <a:r>
              <a:rPr lang="en-US"/>
              <a:t>] in eastern Washington</a:t>
            </a:r>
            <a:r>
              <a:rPr lang="en-US" sz="2400"/>
              <a:t> </a:t>
            </a:r>
            <a:r>
              <a:rPr lang="en-US" sz="1400"/>
              <a:t>(561)</a:t>
            </a:r>
          </a:p>
          <a:p>
            <a:pPr marL="0" indent="0">
              <a:buNone/>
            </a:pPr>
            <a:r>
              <a:rPr lang="en-US" sz="1400"/>
              <a:t>		</a:t>
            </a:r>
            <a:r>
              <a:rPr lang="en-US"/>
              <a:t>near even distribution of [ɛ] and [æ] in </a:t>
            </a:r>
            <a:r>
              <a:rPr lang="en-US" i="1"/>
              <a:t>parents </a:t>
            </a:r>
            <a:r>
              <a:rPr lang="en-US" sz="1400"/>
              <a:t>(562)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Mary-merry-marry Merger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998" y="6356350"/>
            <a:ext cx="4114800" cy="365125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0798" y="6356350"/>
            <a:ext cx="650991" cy="365125"/>
          </a:xfrm>
        </p:spPr>
        <p:txBody>
          <a:bodyPr/>
          <a:lstStyle/>
          <a:p>
            <a:r>
              <a:rPr lang="en-US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43071" y="2067103"/>
            <a:ext cx="1828800" cy="1828800"/>
            <a:chOff x="9027210" y="3857747"/>
            <a:chExt cx="1828800" cy="1828800"/>
          </a:xfrm>
        </p:grpSpPr>
        <p:sp>
          <p:nvSpPr>
            <p:cNvPr id="20" name="Oval 19"/>
            <p:cNvSpPr/>
            <p:nvPr/>
          </p:nvSpPr>
          <p:spPr>
            <a:xfrm>
              <a:off x="9027210" y="3857747"/>
              <a:ext cx="1828800" cy="18288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15533" y="4470812"/>
              <a:ext cx="5294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ʊl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54280" y="4137796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pull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819301">
              <a:off x="10260450" y="4102149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47450" y="504420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bull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224905" y="5071151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full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20792" y="4259638"/>
            <a:ext cx="1849117" cy="1828800"/>
            <a:chOff x="7120792" y="4259638"/>
            <a:chExt cx="1849117" cy="1828800"/>
          </a:xfrm>
        </p:grpSpPr>
        <p:grpSp>
          <p:nvGrpSpPr>
            <p:cNvPr id="9" name="Group 8"/>
            <p:cNvGrpSpPr/>
            <p:nvPr/>
          </p:nvGrpSpPr>
          <p:grpSpPr>
            <a:xfrm>
              <a:off x="7120792" y="4259638"/>
              <a:ext cx="1849117" cy="1828800"/>
              <a:chOff x="9006893" y="3857747"/>
              <a:chExt cx="1849117" cy="1828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27210" y="3857747"/>
                <a:ext cx="1828800" cy="18288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655008" y="4458425"/>
                <a:ext cx="4853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</a:rPr>
                  <a:t>ʌl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06893" y="4304592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(pulp)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152900" y="4222744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hull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677270" y="560450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dull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00223" y="442613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gull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631998" y="3511251"/>
            <a:ext cx="1828800" cy="1828800"/>
            <a:chOff x="9631998" y="3511251"/>
            <a:chExt cx="1828800" cy="1828800"/>
          </a:xfrm>
        </p:grpSpPr>
        <p:grpSp>
          <p:nvGrpSpPr>
            <p:cNvPr id="7" name="Group 6"/>
            <p:cNvGrpSpPr/>
            <p:nvPr/>
          </p:nvGrpSpPr>
          <p:grpSpPr>
            <a:xfrm>
              <a:off x="9631998" y="3511251"/>
              <a:ext cx="1828800" cy="1828800"/>
              <a:chOff x="9027210" y="3857747"/>
              <a:chExt cx="1828800" cy="18288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027210" y="3857747"/>
                <a:ext cx="1828800" cy="18288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648527" y="4440677"/>
                <a:ext cx="5861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</a:rPr>
                  <a:t>ol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59247" y="4269812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pole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131950" y="4209665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hole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131877" y="4936312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bowl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47474" y="4965472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foal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0153820" y="488596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dole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163477" y="3634524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goal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31998" y="1276547"/>
            <a:ext cx="1828800" cy="1828800"/>
            <a:chOff x="9631998" y="1276547"/>
            <a:chExt cx="1828800" cy="1828800"/>
          </a:xfrm>
        </p:grpSpPr>
        <p:grpSp>
          <p:nvGrpSpPr>
            <p:cNvPr id="10" name="Group 9"/>
            <p:cNvGrpSpPr/>
            <p:nvPr/>
          </p:nvGrpSpPr>
          <p:grpSpPr>
            <a:xfrm>
              <a:off x="9631998" y="1276547"/>
              <a:ext cx="1828800" cy="1828800"/>
              <a:chOff x="9027210" y="3857747"/>
              <a:chExt cx="1828800" cy="1828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027210" y="3857747"/>
                <a:ext cx="1828800" cy="18288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608931" y="4479690"/>
                <a:ext cx="634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</a:rPr>
                  <a:t>ul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034792" y="4292262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pool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055006" y="4310935"/>
                <a:ext cx="787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who’ll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093982" y="4963949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fool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0240745" y="2641241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dual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104223" y="1400940"/>
              <a:ext cx="774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ghoul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46908"/>
            <a:ext cx="6254236" cy="4779256"/>
          </a:xfrm>
        </p:spPr>
        <p:txBody>
          <a:bodyPr numCol="1"/>
          <a:lstStyle/>
          <a:p>
            <a:pPr marL="0" indent="0">
              <a:buNone/>
            </a:pPr>
            <a:r>
              <a:rPr lang="en-US"/>
              <a:t>several mergers involving back vowels before coda laterals</a:t>
            </a:r>
          </a:p>
          <a:p>
            <a:pPr marL="0" indent="0">
              <a:buNone/>
            </a:pPr>
            <a:r>
              <a:rPr lang="en-US"/>
              <a:t>			</a:t>
            </a:r>
            <a:r>
              <a:rPr lang="en-US" cap="small"/>
              <a:t>pool-pull</a:t>
            </a:r>
            <a:r>
              <a:rPr lang="en-US"/>
              <a:t>		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/>
              <a:t>			</a:t>
            </a:r>
            <a:r>
              <a:rPr lang="en-US" cap="small"/>
              <a:t>hull-hole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“deserve further study”</a:t>
            </a:r>
            <a:r>
              <a:rPr lang="en-US" sz="1400"/>
              <a:t> (Labov, Ash, &amp; Boberg 2006: 73)</a:t>
            </a:r>
            <a:endParaRPr lang="en-US" sz="2400"/>
          </a:p>
          <a:p>
            <a:pPr marL="0" indent="0">
              <a:buNone/>
            </a:pPr>
            <a:r>
              <a:rPr lang="en-US"/>
              <a:t>	</a:t>
            </a:r>
          </a:p>
          <a:p>
            <a:pPr marL="0" indent="0">
              <a:buNone/>
            </a:pPr>
            <a:r>
              <a:rPr lang="en-US"/>
              <a:t>variable in Maryland </a:t>
            </a:r>
            <a:r>
              <a:rPr lang="en-US" sz="1400"/>
              <a:t>(Bowie 2001)</a:t>
            </a:r>
            <a:r>
              <a:rPr lang="en-US"/>
              <a:t>, Ohio </a:t>
            </a:r>
            <a:r>
              <a:rPr lang="en-US" sz="1400"/>
              <a:t>(Arnold 2014)</a:t>
            </a:r>
            <a:r>
              <a:rPr lang="en-US"/>
              <a:t>, Missouri </a:t>
            </a:r>
            <a:r>
              <a:rPr lang="en-US" sz="1400"/>
              <a:t>(Strelluf 2016)</a:t>
            </a:r>
            <a:r>
              <a:rPr lang="en-US" sz="2400"/>
              <a:t>, </a:t>
            </a:r>
            <a:r>
              <a:rPr lang="en-US"/>
              <a:t>and Utah </a:t>
            </a:r>
            <a:r>
              <a:rPr lang="en-US" sz="1400"/>
              <a:t>(Baker &amp; Bowie 2010)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i="1"/>
              <a:t>bulk </a:t>
            </a:r>
            <a:r>
              <a:rPr lang="en-US" sz="2400"/>
              <a:t>and </a:t>
            </a:r>
            <a:r>
              <a:rPr lang="en-US" sz="2400" i="1"/>
              <a:t>bulge</a:t>
            </a:r>
            <a:r>
              <a:rPr lang="en-US" sz="2400"/>
              <a:t> as [ʌ] or [ʊ], </a:t>
            </a:r>
            <a:r>
              <a:rPr lang="en-US" sz="2400" i="1"/>
              <a:t>pull</a:t>
            </a:r>
            <a:r>
              <a:rPr lang="en-US" sz="2400"/>
              <a:t> as [</a:t>
            </a:r>
            <a:r>
              <a:rPr lang="en-US" sz="2400" strike="sngStrike"/>
              <a:t>ʊ</a:t>
            </a:r>
            <a:r>
              <a:rPr lang="en-US" sz="2400"/>
              <a:t>]</a:t>
            </a:r>
            <a:r>
              <a:rPr lang="en-US" sz="1400"/>
              <a:t> (Reed 1961)</a:t>
            </a:r>
            <a:endParaRPr lang="en-US" sz="2400" i="1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“Pre-Lateral” Mergers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2" name="Oval 31"/>
          <p:cNvSpPr/>
          <p:nvPr/>
        </p:nvSpPr>
        <p:spPr>
          <a:xfrm rot="20484467">
            <a:off x="6709302" y="1272672"/>
            <a:ext cx="5306336" cy="2501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0484467">
            <a:off x="6763308" y="3473345"/>
            <a:ext cx="5292907" cy="2501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5400000">
            <a:off x="5871780" y="2753787"/>
            <a:ext cx="4341547" cy="2501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787031">
            <a:off x="6698826" y="2482476"/>
            <a:ext cx="5306336" cy="2501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08835" y="2052498"/>
            <a:ext cx="1351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cap="small">
                <a:latin typeface="Avenir Book" charset="0"/>
                <a:ea typeface="Avenir Book" charset="0"/>
                <a:cs typeface="Avenir Book" charset="0"/>
              </a:rPr>
              <a:t>pull-pole</a:t>
            </a:r>
          </a:p>
          <a:p>
            <a:endParaRPr lang="en-US" sz="2200" cap="small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200" cap="small">
                <a:latin typeface="Avenir Book" charset="0"/>
                <a:ea typeface="Avenir Book" charset="0"/>
                <a:cs typeface="Avenir Book" charset="0"/>
              </a:rPr>
              <a:t>pull-hull</a:t>
            </a:r>
          </a:p>
        </p:txBody>
      </p:sp>
    </p:spTree>
    <p:extLst>
      <p:ext uri="{BB962C8B-B14F-4D97-AF65-F5344CB8AC3E}">
        <p14:creationId xmlns:p14="http://schemas.microsoft.com/office/powerpoint/2010/main" val="8801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small"/>
              <a:t>mary-merry-marry</a:t>
            </a:r>
            <a:r>
              <a:rPr lang="en-US"/>
              <a:t> historically variable, but likely merged today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Status of pre-lateral mergers is unknown, though impressionistically less clear cut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Hypothesis 1: 	complete </a:t>
            </a:r>
            <a:r>
              <a:rPr lang="en-US" i="1" cap="small"/>
              <a:t>mary-merry-marry</a:t>
            </a:r>
            <a:r>
              <a:rPr lang="en-US"/>
              <a:t> merger</a:t>
            </a:r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r>
              <a:rPr lang="en-US"/>
              <a:t>Hypothesis 2: 	separation of </a:t>
            </a:r>
            <a:r>
              <a:rPr lang="en-US" cap="small"/>
              <a:t>pool</a:t>
            </a:r>
            <a:r>
              <a:rPr lang="en-US"/>
              <a:t>, </a:t>
            </a:r>
            <a:r>
              <a:rPr lang="en-US" cap="small"/>
              <a:t>pull</a:t>
            </a:r>
            <a:r>
              <a:rPr lang="en-US"/>
              <a:t>, </a:t>
            </a:r>
            <a:r>
              <a:rPr lang="en-US" cap="small"/>
              <a:t>pole</a:t>
            </a:r>
            <a:r>
              <a:rPr lang="en-US"/>
              <a:t>, and </a:t>
            </a:r>
            <a:r>
              <a:rPr lang="en-US" cap="small"/>
              <a:t>pulp </a:t>
            </a:r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r>
              <a:rPr lang="en-US"/>
              <a:t>Hypothesis 3:  production/intuition mismatch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800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0198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40 natives of Cowlitz County, ages 18–70s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word list (23) and minimal pairs (14) </a:t>
            </a:r>
          </a:p>
          <a:p>
            <a:pPr marL="0" indent="0">
              <a:buNone/>
            </a:pPr>
            <a:r>
              <a:rPr lang="en-US" sz="1400"/>
              <a:t>list in appendix slides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intuition of own minimal pairs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forced aligned with DARLA</a:t>
            </a:r>
            <a:r>
              <a:rPr lang="en-US" sz="1400"/>
              <a:t> (Reddy &amp; Stanford 2015)</a:t>
            </a:r>
            <a:r>
              <a:rPr lang="en-US"/>
              <a:t>, which uses ProsodyLab</a:t>
            </a:r>
            <a:r>
              <a:rPr lang="en-US" sz="1400"/>
              <a:t> (Gorman, Howell, &amp; Wagner, 2011)</a:t>
            </a:r>
            <a:r>
              <a:rPr lang="en-US"/>
              <a:t> and FAVE </a:t>
            </a:r>
            <a:r>
              <a:rPr lang="en-US" sz="1400"/>
              <a:t>(Rosenfelder, Fruehwald, Evanini, &amp; Yuan 2011)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hand-corrected boundaries and extracted formants myself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41649"/>
              </p:ext>
            </p:extLst>
          </p:nvPr>
        </p:nvGraphicFramePr>
        <p:xfrm>
          <a:off x="6270702" y="1346908"/>
          <a:ext cx="5311698" cy="1835150"/>
        </p:xfrm>
        <a:graphic>
          <a:graphicData uri="http://schemas.openxmlformats.org/drawingml/2006/table">
            <a:tbl>
              <a:tblPr firstRow="1" lastRow="1" lastCol="1" bandRow="1">
                <a:tableStyleId>{2D5ABB26-0587-4C30-8999-92F81FD0307C}</a:tableStyleId>
              </a:tblPr>
              <a:tblGrid>
                <a:gridCol w="1537382"/>
                <a:gridCol w="1120326"/>
                <a:gridCol w="1583473"/>
                <a:gridCol w="1070517"/>
              </a:tblGrid>
              <a:tr h="367030">
                <a:tc gridSpan="4"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Number of tokens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word</a:t>
                      </a:r>
                      <a:r>
                        <a:rPr lang="en-US" baseline="0">
                          <a:latin typeface="Avenir Book" charset="0"/>
                          <a:ea typeface="Avenir Book" charset="0"/>
                          <a:cs typeface="Avenir Book" charset="0"/>
                        </a:rPr>
                        <a:t> list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minimal pairs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total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pre-laterals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latin typeface="Avenir Book" charset="0"/>
                          <a:ea typeface="Avenir Book" charset="0"/>
                          <a:cs typeface="Avenir Book" charset="0"/>
                        </a:rPr>
                        <a:t>376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latin typeface="Avenir Book" charset="0"/>
                          <a:ea typeface="Avenir Book" charset="0"/>
                          <a:cs typeface="Avenir Book" charset="0"/>
                        </a:rPr>
                        <a:t>842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1,218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703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pre-rhotics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latin typeface="Avenir Book" charset="0"/>
                          <a:ea typeface="Avenir Book" charset="0"/>
                          <a:cs typeface="Avenir Book" charset="0"/>
                        </a:rPr>
                        <a:t>342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latin typeface="Avenir Book" charset="0"/>
                          <a:ea typeface="Avenir Book" charset="0"/>
                          <a:cs typeface="Avenir Book" charset="0"/>
                        </a:rPr>
                        <a:t>509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851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</a:tr>
              <a:tr h="367030">
                <a:tc>
                  <a:txBody>
                    <a:bodyPr/>
                    <a:lstStyle/>
                    <a:p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total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718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1,351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venir Book" charset="0"/>
                          <a:ea typeface="Avenir Book" charset="0"/>
                          <a:cs typeface="Avenir Book" charset="0"/>
                        </a:rPr>
                        <a:t>2,069</a:t>
                      </a:r>
                      <a:endParaRPr lang="en-US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7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346908"/>
            <a:ext cx="3712029" cy="477925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boundaries can be arbitrary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/>
              <a:t>formants extracted at 15 points along the vowel+liquid duration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25% point used for now</a:t>
            </a:r>
          </a:p>
          <a:p>
            <a:pPr marL="0" indent="0">
              <a:buNone/>
            </a:pPr>
            <a:r>
              <a:rPr lang="en-US" sz="1400"/>
              <a:t>(reasoning in appendix slides)</a:t>
            </a:r>
            <a:endParaRPr lang="en-US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/>
              <a:t>Bark normalized</a:t>
            </a:r>
            <a:r>
              <a:rPr lang="en-US" sz="1400"/>
              <a:t> (Traunmüller 1997)</a:t>
            </a:r>
          </a:p>
          <a:p>
            <a:pPr marL="457200" lvl="1" indent="0">
              <a:buNone/>
            </a:pPr>
            <a:r>
              <a:rPr lang="en-US"/>
              <a:t>Lobanov not ideal since not all vowels are present </a:t>
            </a:r>
            <a:r>
              <a:rPr lang="en-US" sz="1200"/>
              <a:t>(Thomas &amp; Kendall 2007–2015)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Formant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13" y="1073247"/>
            <a:ext cx="7896989" cy="552142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52420" y="4299625"/>
            <a:ext cx="687490" cy="655871"/>
            <a:chOff x="8252420" y="4299625"/>
            <a:chExt cx="687490" cy="655871"/>
          </a:xfrm>
        </p:grpSpPr>
        <p:sp>
          <p:nvSpPr>
            <p:cNvPr id="8" name="Right Arrow 7"/>
            <p:cNvSpPr/>
            <p:nvPr/>
          </p:nvSpPr>
          <p:spPr>
            <a:xfrm rot="12595127">
              <a:off x="8252420" y="4693427"/>
              <a:ext cx="503988" cy="262069"/>
            </a:xfrm>
            <a:prstGeom prst="rightArrow">
              <a:avLst>
                <a:gd name="adj1" fmla="val 34796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20947428">
              <a:off x="8336604" y="4299625"/>
              <a:ext cx="333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venir Book" charset="0"/>
                  <a:ea typeface="Avenir Book" charset="0"/>
                  <a:cs typeface="Avenir Book" charset="0"/>
                </a:rPr>
                <a:t>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781490">
              <a:off x="8482106" y="4319223"/>
              <a:ext cx="333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venir Book" charset="0"/>
                  <a:ea typeface="Avenir Book" charset="0"/>
                  <a:cs typeface="Avenir Book" charset="0"/>
                </a:rPr>
                <a:t>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117288">
              <a:off x="8606164" y="4398562"/>
              <a:ext cx="333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venir Book" charset="0"/>
                  <a:ea typeface="Avenir Book" charset="0"/>
                  <a:cs typeface="Avenir Book" charset="0"/>
                </a:rPr>
                <a:t>?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87" y="1070273"/>
            <a:ext cx="7899215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Yourself" id="{2F72ADC1-5AFC-B544-9C16-2D24AB230FFF}" vid="{CEF5BA38-9F7C-224C-8174-BEC41D1F8E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</Template>
  <TotalTime>7330</TotalTime>
  <Words>2262</Words>
  <Application>Microsoft Macintosh PowerPoint</Application>
  <PresentationFormat>Widescreen</PresentationFormat>
  <Paragraphs>554</Paragraphs>
  <Slides>28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Avenir Book</vt:lpstr>
      <vt:lpstr>Calibri</vt:lpstr>
      <vt:lpstr>Cambria Math</vt:lpstr>
      <vt:lpstr>Garamond</vt:lpstr>
      <vt:lpstr>Mistral</vt:lpstr>
      <vt:lpstr>Arial</vt:lpstr>
      <vt:lpstr>UGA</vt:lpstr>
      <vt:lpstr>PowerPoint Presentation</vt:lpstr>
      <vt:lpstr>Cowlitz County, Washington</vt:lpstr>
      <vt:lpstr>Pacific Northwest English (cf. Stanley 2016)</vt:lpstr>
      <vt:lpstr>Mary-merry-marry Merger</vt:lpstr>
      <vt:lpstr>“Pre-Lateral” Mergers</vt:lpstr>
      <vt:lpstr>Overview</vt:lpstr>
      <vt:lpstr>PowerPoint Presentation</vt:lpstr>
      <vt:lpstr>Data Collection</vt:lpstr>
      <vt:lpstr>Formant Extraction</vt:lpstr>
      <vt:lpstr>PowerPoint Presentation</vt:lpstr>
      <vt:lpstr>Pre-Laterals: Minimal Pairs</vt:lpstr>
      <vt:lpstr>Pre-Laterals: Word List</vt:lpstr>
      <vt:lpstr>Pre-Laterals: Perception</vt:lpstr>
      <vt:lpstr>Pre-Rhotics: Word List</vt:lpstr>
      <vt:lpstr>Pre-Rhotics: Minimal Pairs</vt:lpstr>
      <vt:lpstr>Pre-Rhotics: Perception</vt:lpstr>
      <vt:lpstr>Overview</vt:lpstr>
      <vt:lpstr>Conclusion</vt:lpstr>
      <vt:lpstr>References</vt:lpstr>
      <vt:lpstr>PowerPoint Presentation</vt:lpstr>
      <vt:lpstr>PowerPoint Presentation</vt:lpstr>
      <vt:lpstr>Word List Items</vt:lpstr>
      <vt:lpstr>Minimal Pairs &amp; Triplets</vt:lpstr>
      <vt:lpstr>Pool Statistics</vt:lpstr>
      <vt:lpstr>Pulp Statistics</vt:lpstr>
      <vt:lpstr>“Phoneme Continuum” Statistics</vt:lpstr>
      <vt:lpstr>Why the 25% point?</vt:lpstr>
      <vt:lpstr>Why the 25% point?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Abraham Stanley</dc:creator>
  <cp:lastModifiedBy>Joseph Abraham Stanley</cp:lastModifiedBy>
  <cp:revision>190</cp:revision>
  <cp:lastPrinted>2016-12-30T16:57:49Z</cp:lastPrinted>
  <dcterms:created xsi:type="dcterms:W3CDTF">2016-11-17T03:38:23Z</dcterms:created>
  <dcterms:modified xsi:type="dcterms:W3CDTF">2017-01-05T18:11:59Z</dcterms:modified>
</cp:coreProperties>
</file>